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8" r:id="rId3"/>
    <p:sldId id="257" r:id="rId4"/>
    <p:sldId id="463" r:id="rId5"/>
    <p:sldId id="258" r:id="rId6"/>
    <p:sldId id="259" r:id="rId7"/>
    <p:sldId id="260" r:id="rId8"/>
    <p:sldId id="456" r:id="rId9"/>
    <p:sldId id="352" r:id="rId10"/>
    <p:sldId id="360" r:id="rId11"/>
    <p:sldId id="363" r:id="rId12"/>
    <p:sldId id="364" r:id="rId13"/>
    <p:sldId id="368" r:id="rId14"/>
    <p:sldId id="369" r:id="rId15"/>
    <p:sldId id="375" r:id="rId16"/>
    <p:sldId id="381" r:id="rId17"/>
    <p:sldId id="389" r:id="rId18"/>
    <p:sldId id="392" r:id="rId19"/>
    <p:sldId id="457" r:id="rId20"/>
    <p:sldId id="458" r:id="rId21"/>
    <p:sldId id="459" r:id="rId22"/>
    <p:sldId id="460" r:id="rId23"/>
    <p:sldId id="404" r:id="rId24"/>
    <p:sldId id="461" r:id="rId25"/>
    <p:sldId id="462" r:id="rId26"/>
    <p:sldId id="415" r:id="rId27"/>
    <p:sldId id="416" r:id="rId28"/>
    <p:sldId id="420" r:id="rId29"/>
    <p:sldId id="41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5" autoAdjust="0"/>
    <p:restoredTop sz="94624" autoAdjust="0"/>
  </p:normalViewPr>
  <p:slideViewPr>
    <p:cSldViewPr>
      <p:cViewPr varScale="1">
        <p:scale>
          <a:sx n="65" d="100"/>
          <a:sy n="65" d="100"/>
        </p:scale>
        <p:origin x="-4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A2426-5EAB-4EC6-A68A-2B402B4A4817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6E245-2162-4A4E-BD19-BAE66D7034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E245-2162-4A4E-BD19-BAE66D70343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E245-2162-4A4E-BD19-BAE66D70343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C87C8-9F34-4E3D-8589-620B844B0491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84C1-7C99-4375-8533-A12AC8247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Anatomy and Physiology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Bone Identification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4" descr="shi25707_07_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8" y="895350"/>
            <a:ext cx="611505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1054100" y="6227763"/>
            <a:ext cx="1952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b="1">
              <a:latin typeface="Arial" charset="0"/>
            </a:endParaRPr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4922838" y="6227763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(c)</a:t>
            </a:r>
            <a:endParaRPr lang="en-US" b="1">
              <a:latin typeface="Arial" charset="0"/>
            </a:endParaRPr>
          </a:p>
        </p:txBody>
      </p:sp>
      <p:sp>
        <p:nvSpPr>
          <p:cNvPr id="103430" name="Rectangle 7"/>
          <p:cNvSpPr>
            <a:spLocks noChangeArrowheads="1"/>
          </p:cNvSpPr>
          <p:nvPr/>
        </p:nvSpPr>
        <p:spPr bwMode="auto">
          <a:xfrm>
            <a:off x="2144713" y="31448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(a)</a:t>
            </a:r>
            <a:endParaRPr lang="en-US" b="1" dirty="0">
              <a:latin typeface="Arial" charset="0"/>
            </a:endParaRPr>
          </a:p>
        </p:txBody>
      </p:sp>
      <p:sp>
        <p:nvSpPr>
          <p:cNvPr id="103431" name="Freeform 8"/>
          <p:cNvSpPr>
            <a:spLocks/>
          </p:cNvSpPr>
          <p:nvPr/>
        </p:nvSpPr>
        <p:spPr bwMode="auto">
          <a:xfrm>
            <a:off x="5183188" y="1162050"/>
            <a:ext cx="1833562" cy="501650"/>
          </a:xfrm>
          <a:custGeom>
            <a:avLst/>
            <a:gdLst>
              <a:gd name="T0" fmla="*/ 2147483647 w 1155"/>
              <a:gd name="T1" fmla="*/ 0 h 316"/>
              <a:gd name="T2" fmla="*/ 2147483647 w 1155"/>
              <a:gd name="T3" fmla="*/ 0 h 316"/>
              <a:gd name="T4" fmla="*/ 0 w 1155"/>
              <a:gd name="T5" fmla="*/ 2147483647 h 316"/>
              <a:gd name="T6" fmla="*/ 0 60000 65536"/>
              <a:gd name="T7" fmla="*/ 0 60000 65536"/>
              <a:gd name="T8" fmla="*/ 0 60000 65536"/>
              <a:gd name="T9" fmla="*/ 0 w 1155"/>
              <a:gd name="T10" fmla="*/ 0 h 316"/>
              <a:gd name="T11" fmla="*/ 1155 w 1155"/>
              <a:gd name="T12" fmla="*/ 316 h 3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5" h="316">
                <a:moveTo>
                  <a:pt x="1155" y="0"/>
                </a:moveTo>
                <a:lnTo>
                  <a:pt x="899" y="0"/>
                </a:lnTo>
                <a:lnTo>
                  <a:pt x="0" y="316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2" name="Freeform 9"/>
          <p:cNvSpPr>
            <a:spLocks/>
          </p:cNvSpPr>
          <p:nvPr/>
        </p:nvSpPr>
        <p:spPr bwMode="auto">
          <a:xfrm>
            <a:off x="6113463" y="2101850"/>
            <a:ext cx="903287" cy="519113"/>
          </a:xfrm>
          <a:custGeom>
            <a:avLst/>
            <a:gdLst>
              <a:gd name="T0" fmla="*/ 2147483647 w 569"/>
              <a:gd name="T1" fmla="*/ 2147483647 h 327"/>
              <a:gd name="T2" fmla="*/ 2147483647 w 569"/>
              <a:gd name="T3" fmla="*/ 2147483647 h 327"/>
              <a:gd name="T4" fmla="*/ 0 w 569"/>
              <a:gd name="T5" fmla="*/ 0 h 327"/>
              <a:gd name="T6" fmla="*/ 0 60000 65536"/>
              <a:gd name="T7" fmla="*/ 0 60000 65536"/>
              <a:gd name="T8" fmla="*/ 0 60000 65536"/>
              <a:gd name="T9" fmla="*/ 0 w 569"/>
              <a:gd name="T10" fmla="*/ 0 h 327"/>
              <a:gd name="T11" fmla="*/ 569 w 569"/>
              <a:gd name="T12" fmla="*/ 327 h 3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9" h="327">
                <a:moveTo>
                  <a:pt x="569" y="327"/>
                </a:moveTo>
                <a:lnTo>
                  <a:pt x="313" y="32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4" name="Line 11"/>
          <p:cNvSpPr>
            <a:spLocks noChangeShapeType="1"/>
          </p:cNvSpPr>
          <p:nvPr/>
        </p:nvSpPr>
        <p:spPr bwMode="auto">
          <a:xfrm>
            <a:off x="6530975" y="2028825"/>
            <a:ext cx="4857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5" name="Freeform 12"/>
          <p:cNvSpPr>
            <a:spLocks/>
          </p:cNvSpPr>
          <p:nvPr/>
        </p:nvSpPr>
        <p:spPr bwMode="auto">
          <a:xfrm>
            <a:off x="6149975" y="5715000"/>
            <a:ext cx="604838" cy="400050"/>
          </a:xfrm>
          <a:custGeom>
            <a:avLst/>
            <a:gdLst>
              <a:gd name="T0" fmla="*/ 2147483647 w 381"/>
              <a:gd name="T1" fmla="*/ 2147483647 h 252"/>
              <a:gd name="T2" fmla="*/ 2147483647 w 381"/>
              <a:gd name="T3" fmla="*/ 2147483647 h 252"/>
              <a:gd name="T4" fmla="*/ 0 w 381"/>
              <a:gd name="T5" fmla="*/ 0 h 252"/>
              <a:gd name="T6" fmla="*/ 0 60000 65536"/>
              <a:gd name="T7" fmla="*/ 0 60000 65536"/>
              <a:gd name="T8" fmla="*/ 0 60000 65536"/>
              <a:gd name="T9" fmla="*/ 0 w 381"/>
              <a:gd name="T10" fmla="*/ 0 h 252"/>
              <a:gd name="T11" fmla="*/ 381 w 381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252">
                <a:moveTo>
                  <a:pt x="381" y="252"/>
                </a:moveTo>
                <a:lnTo>
                  <a:pt x="305" y="252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7" name="Freeform 14"/>
          <p:cNvSpPr>
            <a:spLocks/>
          </p:cNvSpPr>
          <p:nvPr/>
        </p:nvSpPr>
        <p:spPr bwMode="auto">
          <a:xfrm>
            <a:off x="2971800" y="4791075"/>
            <a:ext cx="868363" cy="207963"/>
          </a:xfrm>
          <a:custGeom>
            <a:avLst/>
            <a:gdLst>
              <a:gd name="T0" fmla="*/ 0 w 547"/>
              <a:gd name="T1" fmla="*/ 2147483647 h 131"/>
              <a:gd name="T2" fmla="*/ 2147483647 w 547"/>
              <a:gd name="T3" fmla="*/ 0 h 131"/>
              <a:gd name="T4" fmla="*/ 2147483647 w 547"/>
              <a:gd name="T5" fmla="*/ 0 h 131"/>
              <a:gd name="T6" fmla="*/ 0 60000 65536"/>
              <a:gd name="T7" fmla="*/ 0 60000 65536"/>
              <a:gd name="T8" fmla="*/ 0 60000 65536"/>
              <a:gd name="T9" fmla="*/ 0 w 547"/>
              <a:gd name="T10" fmla="*/ 0 h 131"/>
              <a:gd name="T11" fmla="*/ 547 w 547"/>
              <a:gd name="T12" fmla="*/ 131 h 1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7" h="131">
                <a:moveTo>
                  <a:pt x="0" y="131"/>
                </a:moveTo>
                <a:lnTo>
                  <a:pt x="473" y="0"/>
                </a:lnTo>
                <a:lnTo>
                  <a:pt x="547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8" name="Freeform 15"/>
          <p:cNvSpPr>
            <a:spLocks/>
          </p:cNvSpPr>
          <p:nvPr/>
        </p:nvSpPr>
        <p:spPr bwMode="auto">
          <a:xfrm>
            <a:off x="3467100" y="5124450"/>
            <a:ext cx="555625" cy="319088"/>
          </a:xfrm>
          <a:custGeom>
            <a:avLst/>
            <a:gdLst>
              <a:gd name="T0" fmla="*/ 0 w 350"/>
              <a:gd name="T1" fmla="*/ 0 h 201"/>
              <a:gd name="T2" fmla="*/ 2147483647 w 350"/>
              <a:gd name="T3" fmla="*/ 2147483647 h 201"/>
              <a:gd name="T4" fmla="*/ 2147483647 w 350"/>
              <a:gd name="T5" fmla="*/ 2147483647 h 201"/>
              <a:gd name="T6" fmla="*/ 0 60000 65536"/>
              <a:gd name="T7" fmla="*/ 0 60000 65536"/>
              <a:gd name="T8" fmla="*/ 0 60000 65536"/>
              <a:gd name="T9" fmla="*/ 0 w 350"/>
              <a:gd name="T10" fmla="*/ 0 h 201"/>
              <a:gd name="T11" fmla="*/ 350 w 350"/>
              <a:gd name="T12" fmla="*/ 201 h 2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201">
                <a:moveTo>
                  <a:pt x="0" y="0"/>
                </a:moveTo>
                <a:lnTo>
                  <a:pt x="239" y="201"/>
                </a:lnTo>
                <a:lnTo>
                  <a:pt x="350" y="20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39" name="Line 16"/>
          <p:cNvSpPr>
            <a:spLocks noChangeShapeType="1"/>
          </p:cNvSpPr>
          <p:nvPr/>
        </p:nvSpPr>
        <p:spPr bwMode="auto">
          <a:xfrm flipH="1">
            <a:off x="4487863" y="5443538"/>
            <a:ext cx="143510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1" name="Freeform 18"/>
          <p:cNvSpPr>
            <a:spLocks/>
          </p:cNvSpPr>
          <p:nvPr/>
        </p:nvSpPr>
        <p:spPr bwMode="auto">
          <a:xfrm>
            <a:off x="4694238" y="4803775"/>
            <a:ext cx="376237" cy="511175"/>
          </a:xfrm>
          <a:custGeom>
            <a:avLst/>
            <a:gdLst>
              <a:gd name="T0" fmla="*/ 0 w 237"/>
              <a:gd name="T1" fmla="*/ 0 h 322"/>
              <a:gd name="T2" fmla="*/ 2147483647 w 237"/>
              <a:gd name="T3" fmla="*/ 0 h 322"/>
              <a:gd name="T4" fmla="*/ 2147483647 w 237"/>
              <a:gd name="T5" fmla="*/ 2147483647 h 322"/>
              <a:gd name="T6" fmla="*/ 0 60000 65536"/>
              <a:gd name="T7" fmla="*/ 0 60000 65536"/>
              <a:gd name="T8" fmla="*/ 0 60000 65536"/>
              <a:gd name="T9" fmla="*/ 0 w 237"/>
              <a:gd name="T10" fmla="*/ 0 h 322"/>
              <a:gd name="T11" fmla="*/ 237 w 237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" h="322">
                <a:moveTo>
                  <a:pt x="0" y="0"/>
                </a:moveTo>
                <a:lnTo>
                  <a:pt x="91" y="0"/>
                </a:lnTo>
                <a:lnTo>
                  <a:pt x="237" y="322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2" name="Freeform 19"/>
          <p:cNvSpPr>
            <a:spLocks/>
          </p:cNvSpPr>
          <p:nvPr/>
        </p:nvSpPr>
        <p:spPr bwMode="auto">
          <a:xfrm>
            <a:off x="2974975" y="5222875"/>
            <a:ext cx="249238" cy="509588"/>
          </a:xfrm>
          <a:custGeom>
            <a:avLst/>
            <a:gdLst>
              <a:gd name="T0" fmla="*/ 2147483647 w 157"/>
              <a:gd name="T1" fmla="*/ 2147483647 h 321"/>
              <a:gd name="T2" fmla="*/ 2147483647 w 157"/>
              <a:gd name="T3" fmla="*/ 2147483647 h 321"/>
              <a:gd name="T4" fmla="*/ 0 w 157"/>
              <a:gd name="T5" fmla="*/ 0 h 321"/>
              <a:gd name="T6" fmla="*/ 0 60000 65536"/>
              <a:gd name="T7" fmla="*/ 0 60000 65536"/>
              <a:gd name="T8" fmla="*/ 0 60000 65536"/>
              <a:gd name="T9" fmla="*/ 0 w 157"/>
              <a:gd name="T10" fmla="*/ 0 h 321"/>
              <a:gd name="T11" fmla="*/ 157 w 157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321">
                <a:moveTo>
                  <a:pt x="157" y="321"/>
                </a:moveTo>
                <a:lnTo>
                  <a:pt x="157" y="233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4" name="Line 21"/>
          <p:cNvSpPr>
            <a:spLocks noChangeShapeType="1"/>
          </p:cNvSpPr>
          <p:nvPr/>
        </p:nvSpPr>
        <p:spPr bwMode="auto">
          <a:xfrm flipH="1">
            <a:off x="6202363" y="4035425"/>
            <a:ext cx="5286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6" name="Freeform 23"/>
          <p:cNvSpPr>
            <a:spLocks/>
          </p:cNvSpPr>
          <p:nvPr/>
        </p:nvSpPr>
        <p:spPr bwMode="auto">
          <a:xfrm>
            <a:off x="2792413" y="3881438"/>
            <a:ext cx="119062" cy="393700"/>
          </a:xfrm>
          <a:custGeom>
            <a:avLst/>
            <a:gdLst>
              <a:gd name="T0" fmla="*/ 2147483647 w 75"/>
              <a:gd name="T1" fmla="*/ 2147483647 h 248"/>
              <a:gd name="T2" fmla="*/ 0 w 75"/>
              <a:gd name="T3" fmla="*/ 2147483647 h 248"/>
              <a:gd name="T4" fmla="*/ 0 w 75"/>
              <a:gd name="T5" fmla="*/ 0 h 248"/>
              <a:gd name="T6" fmla="*/ 2147483647 w 75"/>
              <a:gd name="T7" fmla="*/ 0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248"/>
              <a:gd name="T14" fmla="*/ 75 w 75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248">
                <a:moveTo>
                  <a:pt x="75" y="248"/>
                </a:moveTo>
                <a:lnTo>
                  <a:pt x="0" y="248"/>
                </a:lnTo>
                <a:lnTo>
                  <a:pt x="0" y="0"/>
                </a:lnTo>
                <a:lnTo>
                  <a:pt x="75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7" name="Line 24"/>
          <p:cNvSpPr>
            <a:spLocks noChangeShapeType="1"/>
          </p:cNvSpPr>
          <p:nvPr/>
        </p:nvSpPr>
        <p:spPr bwMode="auto">
          <a:xfrm flipH="1">
            <a:off x="2605088" y="4076700"/>
            <a:ext cx="1873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49" name="Rectangle 26"/>
          <p:cNvSpPr>
            <a:spLocks noChangeArrowheads="1"/>
          </p:cNvSpPr>
          <p:nvPr/>
        </p:nvSpPr>
        <p:spPr bwMode="auto">
          <a:xfrm>
            <a:off x="1111250" y="2632075"/>
            <a:ext cx="592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Anterior</a:t>
            </a:r>
            <a:endParaRPr lang="en-US" b="1">
              <a:latin typeface="Arial" charset="0"/>
            </a:endParaRPr>
          </a:p>
        </p:txBody>
      </p:sp>
      <p:sp>
        <p:nvSpPr>
          <p:cNvPr id="103452" name="Rectangle 29"/>
          <p:cNvSpPr>
            <a:spLocks noChangeArrowheads="1"/>
          </p:cNvSpPr>
          <p:nvPr/>
        </p:nvSpPr>
        <p:spPr bwMode="auto">
          <a:xfrm>
            <a:off x="1066800" y="941388"/>
            <a:ext cx="6683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Posterior</a:t>
            </a:r>
            <a:endParaRPr lang="en-US" b="1">
              <a:latin typeface="Arial" charset="0"/>
            </a:endParaRPr>
          </a:p>
        </p:txBody>
      </p:sp>
      <p:sp>
        <p:nvSpPr>
          <p:cNvPr id="103453" name="Rectangle 30"/>
          <p:cNvSpPr>
            <a:spLocks noChangeArrowheads="1"/>
          </p:cNvSpPr>
          <p:nvPr/>
        </p:nvSpPr>
        <p:spPr bwMode="auto">
          <a:xfrm>
            <a:off x="4452938" y="2936875"/>
            <a:ext cx="371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Atlas</a:t>
            </a:r>
            <a:endParaRPr lang="en-US" b="1">
              <a:latin typeface="Arial" charset="0"/>
            </a:endParaRPr>
          </a:p>
        </p:txBody>
      </p:sp>
      <p:sp>
        <p:nvSpPr>
          <p:cNvPr id="103454" name="Rectangle 31"/>
          <p:cNvSpPr>
            <a:spLocks noChangeArrowheads="1"/>
          </p:cNvSpPr>
          <p:nvPr/>
        </p:nvSpPr>
        <p:spPr bwMode="auto">
          <a:xfrm>
            <a:off x="6032500" y="6103938"/>
            <a:ext cx="3206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Axis</a:t>
            </a:r>
            <a:endParaRPr lang="en-US" b="1">
              <a:latin typeface="Arial" charset="0"/>
            </a:endParaRPr>
          </a:p>
        </p:txBody>
      </p:sp>
      <p:sp>
        <p:nvSpPr>
          <p:cNvPr id="103455" name="Rectangle 32"/>
          <p:cNvSpPr>
            <a:spLocks noChangeArrowheads="1"/>
          </p:cNvSpPr>
          <p:nvPr/>
        </p:nvSpPr>
        <p:spPr bwMode="auto">
          <a:xfrm>
            <a:off x="7062788" y="1063625"/>
            <a:ext cx="6588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Arial" charset="0"/>
              </a:rPr>
              <a:t>Vertebral</a:t>
            </a:r>
          </a:p>
          <a:p>
            <a:pPr algn="l"/>
            <a:r>
              <a:rPr lang="en-US" sz="1200" b="1">
                <a:latin typeface="Arial" charset="0"/>
              </a:rPr>
              <a:t>foramen</a:t>
            </a:r>
          </a:p>
        </p:txBody>
      </p:sp>
      <p:sp>
        <p:nvSpPr>
          <p:cNvPr id="103456" name="Rectangle 33"/>
          <p:cNvSpPr>
            <a:spLocks noChangeArrowheads="1"/>
          </p:cNvSpPr>
          <p:nvPr/>
        </p:nvSpPr>
        <p:spPr bwMode="auto">
          <a:xfrm>
            <a:off x="3860800" y="4686300"/>
            <a:ext cx="809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Transverse</a:t>
            </a:r>
          </a:p>
          <a:p>
            <a:r>
              <a:rPr lang="en-US" sz="1200" b="1">
                <a:latin typeface="Arial" charset="0"/>
              </a:rPr>
              <a:t>foramen</a:t>
            </a:r>
          </a:p>
        </p:txBody>
      </p:sp>
      <p:sp>
        <p:nvSpPr>
          <p:cNvPr id="103457" name="Rectangle 34"/>
          <p:cNvSpPr>
            <a:spLocks noChangeArrowheads="1"/>
          </p:cNvSpPr>
          <p:nvPr/>
        </p:nvSpPr>
        <p:spPr bwMode="auto">
          <a:xfrm>
            <a:off x="4070350" y="5341938"/>
            <a:ext cx="381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Body</a:t>
            </a:r>
            <a:endParaRPr lang="en-US" b="1">
              <a:latin typeface="Arial" charset="0"/>
            </a:endParaRPr>
          </a:p>
        </p:txBody>
      </p:sp>
      <p:sp>
        <p:nvSpPr>
          <p:cNvPr id="103458" name="Rectangle 35"/>
          <p:cNvSpPr>
            <a:spLocks noChangeArrowheads="1"/>
          </p:cNvSpPr>
          <p:nvPr/>
        </p:nvSpPr>
        <p:spPr bwMode="auto">
          <a:xfrm>
            <a:off x="7062788" y="1938338"/>
            <a:ext cx="809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Arial" charset="0"/>
              </a:rPr>
              <a:t>Transverse</a:t>
            </a:r>
          </a:p>
          <a:p>
            <a:pPr algn="l"/>
            <a:r>
              <a:rPr lang="en-US" sz="1200" b="1">
                <a:latin typeface="Arial" charset="0"/>
              </a:rPr>
              <a:t>process</a:t>
            </a:r>
          </a:p>
        </p:txBody>
      </p:sp>
      <p:sp>
        <p:nvSpPr>
          <p:cNvPr id="103459" name="Rectangle 36"/>
          <p:cNvSpPr>
            <a:spLocks noChangeArrowheads="1"/>
          </p:cNvSpPr>
          <p:nvPr/>
        </p:nvSpPr>
        <p:spPr bwMode="auto">
          <a:xfrm>
            <a:off x="2835275" y="5707063"/>
            <a:ext cx="809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Arial" charset="0"/>
              </a:rPr>
              <a:t>Transverse</a:t>
            </a:r>
          </a:p>
          <a:p>
            <a:pPr algn="l"/>
            <a:r>
              <a:rPr lang="en-US" sz="1200" b="1">
                <a:latin typeface="Arial" charset="0"/>
              </a:rPr>
              <a:t>process</a:t>
            </a:r>
          </a:p>
        </p:txBody>
      </p:sp>
      <p:sp>
        <p:nvSpPr>
          <p:cNvPr id="103461" name="Rectangle 38"/>
          <p:cNvSpPr>
            <a:spLocks noChangeArrowheads="1"/>
          </p:cNvSpPr>
          <p:nvPr/>
        </p:nvSpPr>
        <p:spPr bwMode="auto">
          <a:xfrm>
            <a:off x="6788150" y="6016625"/>
            <a:ext cx="11207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Arial" charset="0"/>
              </a:rPr>
              <a:t>Dens (odontoid</a:t>
            </a:r>
          </a:p>
          <a:p>
            <a:pPr algn="l"/>
            <a:r>
              <a:rPr lang="en-US" sz="1200" b="1">
                <a:latin typeface="Arial" charset="0"/>
              </a:rPr>
              <a:t>process)</a:t>
            </a:r>
          </a:p>
        </p:txBody>
      </p:sp>
      <p:sp>
        <p:nvSpPr>
          <p:cNvPr id="103464" name="Rectangle 41"/>
          <p:cNvSpPr>
            <a:spLocks noChangeArrowheads="1"/>
          </p:cNvSpPr>
          <p:nvPr/>
        </p:nvSpPr>
        <p:spPr bwMode="auto">
          <a:xfrm>
            <a:off x="6775450" y="3940175"/>
            <a:ext cx="1228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Spinous process</a:t>
            </a:r>
            <a:endParaRPr lang="en-US" b="1">
              <a:latin typeface="Arial" charset="0"/>
            </a:endParaRPr>
          </a:p>
        </p:txBody>
      </p:sp>
      <p:sp>
        <p:nvSpPr>
          <p:cNvPr id="103465" name="Rectangle 42"/>
          <p:cNvSpPr>
            <a:spLocks noChangeArrowheads="1"/>
          </p:cNvSpPr>
          <p:nvPr/>
        </p:nvSpPr>
        <p:spPr bwMode="auto">
          <a:xfrm>
            <a:off x="1090613" y="4024313"/>
            <a:ext cx="603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Arial" charset="0"/>
              </a:rPr>
              <a:t>Spinous</a:t>
            </a:r>
          </a:p>
          <a:p>
            <a:pPr algn="l"/>
            <a:r>
              <a:rPr lang="en-US" sz="1200" b="1">
                <a:solidFill>
                  <a:srgbClr val="000000"/>
                </a:solidFill>
                <a:latin typeface="Arial" charset="0"/>
              </a:rPr>
              <a:t>process</a:t>
            </a:r>
            <a:endParaRPr lang="en-US" sz="1200" b="1">
              <a:latin typeface="Arial" charset="0"/>
            </a:endParaRPr>
          </a:p>
        </p:txBody>
      </p:sp>
      <p:sp>
        <p:nvSpPr>
          <p:cNvPr id="103466" name="Rectangle 43"/>
          <p:cNvSpPr>
            <a:spLocks noChangeArrowheads="1"/>
          </p:cNvSpPr>
          <p:nvPr/>
        </p:nvSpPr>
        <p:spPr bwMode="auto">
          <a:xfrm>
            <a:off x="2224088" y="3973513"/>
            <a:ext cx="3714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Dens</a:t>
            </a:r>
            <a:endParaRPr lang="en-US" b="1">
              <a:latin typeface="Arial" charset="0"/>
            </a:endParaRPr>
          </a:p>
        </p:txBody>
      </p:sp>
      <p:sp>
        <p:nvSpPr>
          <p:cNvPr id="103467" name="Freeform 44"/>
          <p:cNvSpPr>
            <a:spLocks/>
          </p:cNvSpPr>
          <p:nvPr/>
        </p:nvSpPr>
        <p:spPr bwMode="auto">
          <a:xfrm>
            <a:off x="1392238" y="4387850"/>
            <a:ext cx="339725" cy="388938"/>
          </a:xfrm>
          <a:custGeom>
            <a:avLst/>
            <a:gdLst>
              <a:gd name="T0" fmla="*/ 0 w 214"/>
              <a:gd name="T1" fmla="*/ 0 h 245"/>
              <a:gd name="T2" fmla="*/ 0 w 214"/>
              <a:gd name="T3" fmla="*/ 2147483647 h 245"/>
              <a:gd name="T4" fmla="*/ 2147483647 w 214"/>
              <a:gd name="T5" fmla="*/ 2147483647 h 245"/>
              <a:gd name="T6" fmla="*/ 0 60000 65536"/>
              <a:gd name="T7" fmla="*/ 0 60000 65536"/>
              <a:gd name="T8" fmla="*/ 0 60000 65536"/>
              <a:gd name="T9" fmla="*/ 0 w 214"/>
              <a:gd name="T10" fmla="*/ 0 h 245"/>
              <a:gd name="T11" fmla="*/ 214 w 214"/>
              <a:gd name="T12" fmla="*/ 245 h 2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245">
                <a:moveTo>
                  <a:pt x="0" y="0"/>
                </a:moveTo>
                <a:lnTo>
                  <a:pt x="0" y="69"/>
                </a:lnTo>
                <a:lnTo>
                  <a:pt x="214" y="245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68" name="Rectangle 45"/>
          <p:cNvSpPr>
            <a:spLocks noChangeArrowheads="1"/>
          </p:cNvSpPr>
          <p:nvPr/>
        </p:nvSpPr>
        <p:spPr bwMode="auto">
          <a:xfrm>
            <a:off x="7062788" y="2520950"/>
            <a:ext cx="8096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Arial" charset="0"/>
              </a:rPr>
              <a:t>Transverse</a:t>
            </a:r>
          </a:p>
          <a:p>
            <a:pPr algn="l"/>
            <a:r>
              <a:rPr lang="en-US" sz="1200" b="1">
                <a:latin typeface="Arial" charset="0"/>
              </a:rPr>
              <a:t>foramen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010400" y="10668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934200" y="19050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34200" y="25146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8200" y="40386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57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743200" y="57150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10000" y="4648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038600" y="5334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781800" y="38862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81800" y="60198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9" name="Picture 4" descr="shi25707_07_3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763" y="1500188"/>
            <a:ext cx="36099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971550" y="5807075"/>
            <a:ext cx="233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(b)  Thoracic vertebra</a:t>
            </a:r>
            <a:endParaRPr lang="en-US" b="1">
              <a:latin typeface="Arial" charset="0"/>
            </a:endParaRPr>
          </a:p>
        </p:txBody>
      </p:sp>
      <p:sp>
        <p:nvSpPr>
          <p:cNvPr id="106503" name="Rectangle 8"/>
          <p:cNvSpPr>
            <a:spLocks noChangeArrowheads="1"/>
          </p:cNvSpPr>
          <p:nvPr/>
        </p:nvSpPr>
        <p:spPr bwMode="auto">
          <a:xfrm>
            <a:off x="830263" y="462756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Body</a:t>
            </a:r>
            <a:endParaRPr lang="en-US" b="1">
              <a:latin typeface="Arial" charset="0"/>
            </a:endParaRPr>
          </a:p>
        </p:txBody>
      </p:sp>
      <p:sp>
        <p:nvSpPr>
          <p:cNvPr id="106504" name="Rectangle 9"/>
          <p:cNvSpPr>
            <a:spLocks noChangeArrowheads="1"/>
          </p:cNvSpPr>
          <p:nvPr/>
        </p:nvSpPr>
        <p:spPr bwMode="auto">
          <a:xfrm>
            <a:off x="6019800" y="1679575"/>
            <a:ext cx="184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Spinous process</a:t>
            </a:r>
            <a:endParaRPr lang="en-US" b="1">
              <a:latin typeface="Arial" charset="0"/>
            </a:endParaRPr>
          </a:p>
        </p:txBody>
      </p:sp>
      <p:sp>
        <p:nvSpPr>
          <p:cNvPr id="106505" name="Rectangle 10"/>
          <p:cNvSpPr>
            <a:spLocks noChangeArrowheads="1"/>
          </p:cNvSpPr>
          <p:nvPr/>
        </p:nvSpPr>
        <p:spPr bwMode="auto">
          <a:xfrm>
            <a:off x="6019800" y="389255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Vertebral foramen</a:t>
            </a:r>
            <a:endParaRPr lang="en-US" b="1">
              <a:latin typeface="Arial" charset="0"/>
            </a:endParaRPr>
          </a:p>
        </p:txBody>
      </p:sp>
      <p:sp>
        <p:nvSpPr>
          <p:cNvPr id="106509" name="Rectangle 14"/>
          <p:cNvSpPr>
            <a:spLocks noChangeArrowheads="1"/>
          </p:cNvSpPr>
          <p:nvPr/>
        </p:nvSpPr>
        <p:spPr bwMode="auto">
          <a:xfrm>
            <a:off x="6019800" y="2092325"/>
            <a:ext cx="215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Transverse process</a:t>
            </a:r>
            <a:endParaRPr lang="en-US" b="1">
              <a:latin typeface="Arial" charset="0"/>
            </a:endParaRPr>
          </a:p>
        </p:txBody>
      </p:sp>
      <p:sp>
        <p:nvSpPr>
          <p:cNvPr id="106511" name="Line 16"/>
          <p:cNvSpPr>
            <a:spLocks noChangeShapeType="1"/>
          </p:cNvSpPr>
          <p:nvPr/>
        </p:nvSpPr>
        <p:spPr bwMode="auto">
          <a:xfrm>
            <a:off x="1530350" y="4781550"/>
            <a:ext cx="19208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3" name="Line 18"/>
          <p:cNvSpPr>
            <a:spLocks noChangeShapeType="1"/>
          </p:cNvSpPr>
          <p:nvPr/>
        </p:nvSpPr>
        <p:spPr bwMode="auto">
          <a:xfrm>
            <a:off x="3773488" y="1833563"/>
            <a:ext cx="20843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4" name="Line 19"/>
          <p:cNvSpPr>
            <a:spLocks noChangeShapeType="1"/>
          </p:cNvSpPr>
          <p:nvPr/>
        </p:nvSpPr>
        <p:spPr bwMode="auto">
          <a:xfrm>
            <a:off x="3773488" y="4013200"/>
            <a:ext cx="20843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8" name="Freeform 23"/>
          <p:cNvSpPr>
            <a:spLocks/>
          </p:cNvSpPr>
          <p:nvPr/>
        </p:nvSpPr>
        <p:spPr bwMode="auto">
          <a:xfrm>
            <a:off x="5218113" y="2238375"/>
            <a:ext cx="639762" cy="247650"/>
          </a:xfrm>
          <a:custGeom>
            <a:avLst/>
            <a:gdLst>
              <a:gd name="T0" fmla="*/ 2147483647 w 403"/>
              <a:gd name="T1" fmla="*/ 0 h 156"/>
              <a:gd name="T2" fmla="*/ 2147483647 w 403"/>
              <a:gd name="T3" fmla="*/ 0 h 156"/>
              <a:gd name="T4" fmla="*/ 0 w 403"/>
              <a:gd name="T5" fmla="*/ 2147483647 h 156"/>
              <a:gd name="T6" fmla="*/ 0 60000 65536"/>
              <a:gd name="T7" fmla="*/ 0 60000 65536"/>
              <a:gd name="T8" fmla="*/ 0 60000 65536"/>
              <a:gd name="T9" fmla="*/ 0 w 403"/>
              <a:gd name="T10" fmla="*/ 0 h 156"/>
              <a:gd name="T11" fmla="*/ 403 w 403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" h="156">
                <a:moveTo>
                  <a:pt x="403" y="0"/>
                </a:moveTo>
                <a:lnTo>
                  <a:pt x="120" y="0"/>
                </a:lnTo>
                <a:lnTo>
                  <a:pt x="0" y="156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" y="4572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1600200"/>
            <a:ext cx="198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19800" y="20574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43600" y="38100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4" descr="shi25707_07_3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366838"/>
            <a:ext cx="457041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1216025" y="56689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(c)  Lumbar vertebra</a:t>
            </a:r>
            <a:endParaRPr lang="en-US" b="1">
              <a:latin typeface="Arial" charset="0"/>
            </a:endParaRPr>
          </a:p>
        </p:txBody>
      </p:sp>
      <p:sp>
        <p:nvSpPr>
          <p:cNvPr id="107527" name="Rectangle 8"/>
          <p:cNvSpPr>
            <a:spLocks noChangeArrowheads="1"/>
          </p:cNvSpPr>
          <p:nvPr/>
        </p:nvSpPr>
        <p:spPr bwMode="auto">
          <a:xfrm>
            <a:off x="1141413" y="4487863"/>
            <a:ext cx="571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Body</a:t>
            </a:r>
            <a:endParaRPr lang="en-US" b="1">
              <a:latin typeface="Arial" charset="0"/>
            </a:endParaRPr>
          </a:p>
        </p:txBody>
      </p:sp>
      <p:sp>
        <p:nvSpPr>
          <p:cNvPr id="107528" name="Rectangle 9"/>
          <p:cNvSpPr>
            <a:spLocks noChangeArrowheads="1"/>
          </p:cNvSpPr>
          <p:nvPr/>
        </p:nvSpPr>
        <p:spPr bwMode="auto">
          <a:xfrm>
            <a:off x="6211888" y="351790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Arial" charset="0"/>
              </a:rPr>
              <a:t>Vertebral foramen</a:t>
            </a:r>
            <a:endParaRPr lang="en-US" b="1">
              <a:latin typeface="Arial" charset="0"/>
            </a:endParaRPr>
          </a:p>
        </p:txBody>
      </p:sp>
      <p:sp>
        <p:nvSpPr>
          <p:cNvPr id="107529" name="Rectangle 10"/>
          <p:cNvSpPr>
            <a:spLocks noChangeArrowheads="1"/>
          </p:cNvSpPr>
          <p:nvPr/>
        </p:nvSpPr>
        <p:spPr bwMode="auto">
          <a:xfrm>
            <a:off x="6211888" y="1562100"/>
            <a:ext cx="184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Arial" charset="0"/>
              </a:rPr>
              <a:t>Spinous process</a:t>
            </a:r>
            <a:endParaRPr lang="en-US" b="1">
              <a:latin typeface="Arial" charset="0"/>
            </a:endParaRPr>
          </a:p>
        </p:txBody>
      </p:sp>
      <p:sp>
        <p:nvSpPr>
          <p:cNvPr id="107531" name="Rectangle 12"/>
          <p:cNvSpPr>
            <a:spLocks noChangeArrowheads="1"/>
          </p:cNvSpPr>
          <p:nvPr/>
        </p:nvSpPr>
        <p:spPr bwMode="auto">
          <a:xfrm>
            <a:off x="6202363" y="3025775"/>
            <a:ext cx="215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  <a:latin typeface="Arial" charset="0"/>
              </a:rPr>
              <a:t>Transverse process</a:t>
            </a:r>
            <a:endParaRPr lang="en-US" b="1">
              <a:latin typeface="Arial" charset="0"/>
            </a:endParaRPr>
          </a:p>
        </p:txBody>
      </p:sp>
      <p:sp>
        <p:nvSpPr>
          <p:cNvPr id="107533" name="Line 14"/>
          <p:cNvSpPr>
            <a:spLocks noChangeShapeType="1"/>
          </p:cNvSpPr>
          <p:nvPr/>
        </p:nvSpPr>
        <p:spPr bwMode="auto">
          <a:xfrm>
            <a:off x="1768475" y="4640263"/>
            <a:ext cx="1460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5" name="Line 16"/>
          <p:cNvSpPr>
            <a:spLocks noChangeShapeType="1"/>
          </p:cNvSpPr>
          <p:nvPr/>
        </p:nvSpPr>
        <p:spPr bwMode="auto">
          <a:xfrm>
            <a:off x="3902075" y="1708150"/>
            <a:ext cx="22018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6" name="Line 17"/>
          <p:cNvSpPr>
            <a:spLocks noChangeShapeType="1"/>
          </p:cNvSpPr>
          <p:nvPr/>
        </p:nvSpPr>
        <p:spPr bwMode="auto">
          <a:xfrm>
            <a:off x="3902075" y="3663950"/>
            <a:ext cx="22018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38" name="Freeform 19"/>
          <p:cNvSpPr>
            <a:spLocks/>
          </p:cNvSpPr>
          <p:nvPr/>
        </p:nvSpPr>
        <p:spPr bwMode="auto">
          <a:xfrm>
            <a:off x="5792788" y="2863850"/>
            <a:ext cx="311150" cy="304800"/>
          </a:xfrm>
          <a:custGeom>
            <a:avLst/>
            <a:gdLst>
              <a:gd name="T0" fmla="*/ 2147483647 w 196"/>
              <a:gd name="T1" fmla="*/ 2147483647 h 192"/>
              <a:gd name="T2" fmla="*/ 2147483647 w 196"/>
              <a:gd name="T3" fmla="*/ 2147483647 h 192"/>
              <a:gd name="T4" fmla="*/ 0 w 196"/>
              <a:gd name="T5" fmla="*/ 0 h 192"/>
              <a:gd name="T6" fmla="*/ 0 60000 65536"/>
              <a:gd name="T7" fmla="*/ 0 60000 65536"/>
              <a:gd name="T8" fmla="*/ 0 60000 65536"/>
              <a:gd name="T9" fmla="*/ 0 w 196"/>
              <a:gd name="T10" fmla="*/ 0 h 192"/>
              <a:gd name="T11" fmla="*/ 196 w 19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" h="192">
                <a:moveTo>
                  <a:pt x="196" y="192"/>
                </a:moveTo>
                <a:lnTo>
                  <a:pt x="84" y="19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8600" y="44958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2200" y="15240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72200" y="30480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3505200"/>
            <a:ext cx="2209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 descr="shi25707_07_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762000"/>
            <a:ext cx="7691438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Freeform 8"/>
          <p:cNvSpPr>
            <a:spLocks/>
          </p:cNvSpPr>
          <p:nvPr/>
        </p:nvSpPr>
        <p:spPr bwMode="auto">
          <a:xfrm>
            <a:off x="2876550" y="4629150"/>
            <a:ext cx="288925" cy="569913"/>
          </a:xfrm>
          <a:custGeom>
            <a:avLst/>
            <a:gdLst>
              <a:gd name="T0" fmla="*/ 0 w 172"/>
              <a:gd name="T1" fmla="*/ 0 h 340"/>
              <a:gd name="T2" fmla="*/ 2147483647 w 172"/>
              <a:gd name="T3" fmla="*/ 2147483647 h 340"/>
              <a:gd name="T4" fmla="*/ 2147483647 w 172"/>
              <a:gd name="T5" fmla="*/ 2147483647 h 340"/>
              <a:gd name="T6" fmla="*/ 0 60000 65536"/>
              <a:gd name="T7" fmla="*/ 0 60000 65536"/>
              <a:gd name="T8" fmla="*/ 0 60000 65536"/>
              <a:gd name="T9" fmla="*/ 0 w 172"/>
              <a:gd name="T10" fmla="*/ 0 h 340"/>
              <a:gd name="T11" fmla="*/ 172 w 172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" h="340">
                <a:moveTo>
                  <a:pt x="0" y="0"/>
                </a:moveTo>
                <a:lnTo>
                  <a:pt x="131" y="340"/>
                </a:lnTo>
                <a:lnTo>
                  <a:pt x="172" y="34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3" name="Line 9"/>
          <p:cNvSpPr>
            <a:spLocks noChangeShapeType="1"/>
          </p:cNvSpPr>
          <p:nvPr/>
        </p:nvSpPr>
        <p:spPr bwMode="auto">
          <a:xfrm>
            <a:off x="4305300" y="1922463"/>
            <a:ext cx="2778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4" name="Line 10"/>
          <p:cNvSpPr>
            <a:spLocks noChangeShapeType="1"/>
          </p:cNvSpPr>
          <p:nvPr/>
        </p:nvSpPr>
        <p:spPr bwMode="auto">
          <a:xfrm>
            <a:off x="4305300" y="5113338"/>
            <a:ext cx="27781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5" name="Line 11"/>
          <p:cNvSpPr>
            <a:spLocks noChangeShapeType="1"/>
          </p:cNvSpPr>
          <p:nvPr/>
        </p:nvSpPr>
        <p:spPr bwMode="auto">
          <a:xfrm>
            <a:off x="4305300" y="5248275"/>
            <a:ext cx="277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6" name="Line 12"/>
          <p:cNvSpPr>
            <a:spLocks noChangeShapeType="1"/>
          </p:cNvSpPr>
          <p:nvPr/>
        </p:nvSpPr>
        <p:spPr bwMode="auto">
          <a:xfrm>
            <a:off x="4305300" y="6032500"/>
            <a:ext cx="2778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7" name="Line 13"/>
          <p:cNvSpPr>
            <a:spLocks noChangeShapeType="1"/>
          </p:cNvSpPr>
          <p:nvPr/>
        </p:nvSpPr>
        <p:spPr bwMode="auto">
          <a:xfrm flipV="1">
            <a:off x="4437063" y="5249863"/>
            <a:ext cx="1587" cy="7826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8" name="Line 14"/>
          <p:cNvSpPr>
            <a:spLocks noChangeShapeType="1"/>
          </p:cNvSpPr>
          <p:nvPr/>
        </p:nvSpPr>
        <p:spPr bwMode="auto">
          <a:xfrm flipV="1">
            <a:off x="4437063" y="1925638"/>
            <a:ext cx="1587" cy="31861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0" name="Freeform 16"/>
          <p:cNvSpPr>
            <a:spLocks/>
          </p:cNvSpPr>
          <p:nvPr/>
        </p:nvSpPr>
        <p:spPr bwMode="auto">
          <a:xfrm>
            <a:off x="4259263" y="3522663"/>
            <a:ext cx="384175" cy="230187"/>
          </a:xfrm>
          <a:custGeom>
            <a:avLst/>
            <a:gdLst>
              <a:gd name="T0" fmla="*/ 0 w 229"/>
              <a:gd name="T1" fmla="*/ 0 h 137"/>
              <a:gd name="T2" fmla="*/ 2147483647 w 229"/>
              <a:gd name="T3" fmla="*/ 0 h 137"/>
              <a:gd name="T4" fmla="*/ 2147483647 w 229"/>
              <a:gd name="T5" fmla="*/ 2147483647 h 137"/>
              <a:gd name="T6" fmla="*/ 0 w 229"/>
              <a:gd name="T7" fmla="*/ 2147483647 h 137"/>
              <a:gd name="T8" fmla="*/ 0 w 229"/>
              <a:gd name="T9" fmla="*/ 0 h 137"/>
              <a:gd name="T10" fmla="*/ 0 w 229"/>
              <a:gd name="T11" fmla="*/ 0 h 1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9"/>
              <a:gd name="T19" fmla="*/ 0 h 137"/>
              <a:gd name="T20" fmla="*/ 229 w 229"/>
              <a:gd name="T21" fmla="*/ 137 h 1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9" h="137">
                <a:moveTo>
                  <a:pt x="0" y="0"/>
                </a:moveTo>
                <a:lnTo>
                  <a:pt x="229" y="0"/>
                </a:lnTo>
                <a:lnTo>
                  <a:pt x="229" y="137"/>
                </a:lnTo>
                <a:lnTo>
                  <a:pt x="0" y="1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1" name="Freeform 17"/>
          <p:cNvSpPr>
            <a:spLocks/>
          </p:cNvSpPr>
          <p:nvPr/>
        </p:nvSpPr>
        <p:spPr bwMode="auto">
          <a:xfrm>
            <a:off x="4338638" y="5516563"/>
            <a:ext cx="204787" cy="211137"/>
          </a:xfrm>
          <a:custGeom>
            <a:avLst/>
            <a:gdLst>
              <a:gd name="T0" fmla="*/ 0 w 122"/>
              <a:gd name="T1" fmla="*/ 0 h 126"/>
              <a:gd name="T2" fmla="*/ 2147483647 w 122"/>
              <a:gd name="T3" fmla="*/ 0 h 126"/>
              <a:gd name="T4" fmla="*/ 2147483647 w 122"/>
              <a:gd name="T5" fmla="*/ 2147483647 h 126"/>
              <a:gd name="T6" fmla="*/ 0 w 122"/>
              <a:gd name="T7" fmla="*/ 2147483647 h 126"/>
              <a:gd name="T8" fmla="*/ 0 w 122"/>
              <a:gd name="T9" fmla="*/ 0 h 126"/>
              <a:gd name="T10" fmla="*/ 0 w 122"/>
              <a:gd name="T11" fmla="*/ 0 h 1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"/>
              <a:gd name="T19" fmla="*/ 0 h 126"/>
              <a:gd name="T20" fmla="*/ 122 w 122"/>
              <a:gd name="T21" fmla="*/ 126 h 12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" h="126">
                <a:moveTo>
                  <a:pt x="0" y="0"/>
                </a:moveTo>
                <a:lnTo>
                  <a:pt x="122" y="0"/>
                </a:lnTo>
                <a:lnTo>
                  <a:pt x="122" y="126"/>
                </a:lnTo>
                <a:lnTo>
                  <a:pt x="0" y="1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2" name="Line 18"/>
          <p:cNvSpPr>
            <a:spLocks noChangeShapeType="1"/>
          </p:cNvSpPr>
          <p:nvPr/>
        </p:nvSpPr>
        <p:spPr bwMode="auto">
          <a:xfrm>
            <a:off x="6438900" y="3625850"/>
            <a:ext cx="14478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3" name="Freeform 19"/>
          <p:cNvSpPr>
            <a:spLocks/>
          </p:cNvSpPr>
          <p:nvPr/>
        </p:nvSpPr>
        <p:spPr bwMode="auto">
          <a:xfrm>
            <a:off x="6940550" y="4116388"/>
            <a:ext cx="946150" cy="128587"/>
          </a:xfrm>
          <a:custGeom>
            <a:avLst/>
            <a:gdLst>
              <a:gd name="T0" fmla="*/ 0 w 564"/>
              <a:gd name="T1" fmla="*/ 0 h 76"/>
              <a:gd name="T2" fmla="*/ 2147483647 w 564"/>
              <a:gd name="T3" fmla="*/ 2147483647 h 76"/>
              <a:gd name="T4" fmla="*/ 2147483647 w 564"/>
              <a:gd name="T5" fmla="*/ 2147483647 h 76"/>
              <a:gd name="T6" fmla="*/ 0 60000 65536"/>
              <a:gd name="T7" fmla="*/ 0 60000 65536"/>
              <a:gd name="T8" fmla="*/ 0 60000 65536"/>
              <a:gd name="T9" fmla="*/ 0 w 564"/>
              <a:gd name="T10" fmla="*/ 0 h 76"/>
              <a:gd name="T11" fmla="*/ 564 w 564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4" h="76">
                <a:moveTo>
                  <a:pt x="0" y="0"/>
                </a:moveTo>
                <a:lnTo>
                  <a:pt x="373" y="76"/>
                </a:lnTo>
                <a:lnTo>
                  <a:pt x="564" y="76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36" name="Rectangle 22"/>
          <p:cNvSpPr>
            <a:spLocks noChangeArrowheads="1"/>
          </p:cNvSpPr>
          <p:nvPr/>
        </p:nvSpPr>
        <p:spPr bwMode="auto">
          <a:xfrm>
            <a:off x="8012113" y="3544888"/>
            <a:ext cx="7437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 dirty="0" smtClean="0">
                <a:latin typeface="Arial" charset="0"/>
              </a:rPr>
              <a:t>Median</a:t>
            </a:r>
            <a:endParaRPr lang="en-US" sz="1000" b="1" dirty="0">
              <a:latin typeface="Arial" charset="0"/>
            </a:endParaRPr>
          </a:p>
          <a:p>
            <a:pPr algn="l"/>
            <a:r>
              <a:rPr lang="en-US" sz="1000" b="1" dirty="0" smtClean="0">
                <a:latin typeface="Arial" charset="0"/>
              </a:rPr>
              <a:t>Sacral Crest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111639" name="Rectangle 25"/>
          <p:cNvSpPr>
            <a:spLocks noChangeArrowheads="1"/>
          </p:cNvSpPr>
          <p:nvPr/>
        </p:nvSpPr>
        <p:spPr bwMode="auto">
          <a:xfrm>
            <a:off x="8012113" y="4168775"/>
            <a:ext cx="5402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Sacral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1000" b="1" dirty="0" smtClean="0">
                <a:latin typeface="Arial" charset="0"/>
              </a:rPr>
              <a:t>Foramen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111641" name="Rectangle 27"/>
          <p:cNvSpPr>
            <a:spLocks noChangeArrowheads="1"/>
          </p:cNvSpPr>
          <p:nvPr/>
        </p:nvSpPr>
        <p:spPr bwMode="auto">
          <a:xfrm>
            <a:off x="4208463" y="5534025"/>
            <a:ext cx="449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Coccyx</a:t>
            </a:r>
            <a:endParaRPr lang="en-US" b="1">
              <a:latin typeface="Arial" charset="0"/>
            </a:endParaRPr>
          </a:p>
        </p:txBody>
      </p:sp>
      <p:sp>
        <p:nvSpPr>
          <p:cNvPr id="111642" name="Rectangle 28"/>
          <p:cNvSpPr>
            <a:spLocks noChangeArrowheads="1"/>
          </p:cNvSpPr>
          <p:nvPr/>
        </p:nvSpPr>
        <p:spPr bwMode="auto">
          <a:xfrm>
            <a:off x="4181475" y="3546475"/>
            <a:ext cx="461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Sacrum</a:t>
            </a:r>
            <a:endParaRPr lang="en-US" b="1">
              <a:latin typeface="Arial" charset="0"/>
            </a:endParaRPr>
          </a:p>
        </p:txBody>
      </p:sp>
      <p:sp>
        <p:nvSpPr>
          <p:cNvPr id="111645" name="Rectangle 31"/>
          <p:cNvSpPr>
            <a:spLocks noChangeArrowheads="1"/>
          </p:cNvSpPr>
          <p:nvPr/>
        </p:nvSpPr>
        <p:spPr bwMode="auto">
          <a:xfrm>
            <a:off x="3249613" y="5111750"/>
            <a:ext cx="5402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Sacral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1000" b="1" dirty="0" smtClean="0">
                <a:solidFill>
                  <a:srgbClr val="000000"/>
                </a:solidFill>
                <a:latin typeface="Arial" charset="0"/>
              </a:rPr>
              <a:t>Foramen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38600" y="3429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038600" y="5410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00400" y="51054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24800" y="3429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924800" y="4191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4" descr="shi25707_07_3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8425" y="1028700"/>
            <a:ext cx="3873500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Freeform 5"/>
          <p:cNvSpPr>
            <a:spLocks/>
          </p:cNvSpPr>
          <p:nvPr/>
        </p:nvSpPr>
        <p:spPr bwMode="auto">
          <a:xfrm>
            <a:off x="2532063" y="1257300"/>
            <a:ext cx="1254125" cy="2787650"/>
          </a:xfrm>
          <a:custGeom>
            <a:avLst/>
            <a:gdLst>
              <a:gd name="T0" fmla="*/ 2147483647 w 708"/>
              <a:gd name="T1" fmla="*/ 0 h 1575"/>
              <a:gd name="T2" fmla="*/ 0 w 708"/>
              <a:gd name="T3" fmla="*/ 0 h 1575"/>
              <a:gd name="T4" fmla="*/ 0 w 708"/>
              <a:gd name="T5" fmla="*/ 2147483647 h 1575"/>
              <a:gd name="T6" fmla="*/ 2147483647 w 708"/>
              <a:gd name="T7" fmla="*/ 2147483647 h 1575"/>
              <a:gd name="T8" fmla="*/ 0 60000 65536"/>
              <a:gd name="T9" fmla="*/ 0 60000 65536"/>
              <a:gd name="T10" fmla="*/ 0 60000 65536"/>
              <a:gd name="T11" fmla="*/ 0 60000 65536"/>
              <a:gd name="T12" fmla="*/ 0 w 708"/>
              <a:gd name="T13" fmla="*/ 0 h 1575"/>
              <a:gd name="T14" fmla="*/ 708 w 708"/>
              <a:gd name="T15" fmla="*/ 1575 h 15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8" h="1575">
                <a:moveTo>
                  <a:pt x="708" y="0"/>
                </a:moveTo>
                <a:lnTo>
                  <a:pt x="0" y="0"/>
                </a:lnTo>
                <a:lnTo>
                  <a:pt x="0" y="1575"/>
                </a:lnTo>
                <a:lnTo>
                  <a:pt x="56" y="1575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3594100" y="1296988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b="1">
              <a:latin typeface="Arial" charset="0"/>
            </a:endParaRPr>
          </a:p>
        </p:txBody>
      </p: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3187700" y="169227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b="1">
              <a:latin typeface="Arial" charset="0"/>
            </a:endParaRPr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3040063" y="218757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b="1">
              <a:latin typeface="Arial" charset="0"/>
            </a:endParaRPr>
          </a:p>
        </p:txBody>
      </p:sp>
      <p:sp>
        <p:nvSpPr>
          <p:cNvPr id="112648" name="Rectangle 9"/>
          <p:cNvSpPr>
            <a:spLocks noChangeArrowheads="1"/>
          </p:cNvSpPr>
          <p:nvPr/>
        </p:nvSpPr>
        <p:spPr bwMode="auto">
          <a:xfrm>
            <a:off x="2890838" y="260350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b="1">
              <a:latin typeface="Arial" charset="0"/>
            </a:endParaRPr>
          </a:p>
        </p:txBody>
      </p:sp>
      <p:sp>
        <p:nvSpPr>
          <p:cNvPr id="112649" name="Rectangle 10"/>
          <p:cNvSpPr>
            <a:spLocks noChangeArrowheads="1"/>
          </p:cNvSpPr>
          <p:nvPr/>
        </p:nvSpPr>
        <p:spPr bwMode="auto">
          <a:xfrm>
            <a:off x="2801938" y="3009900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b="1">
              <a:latin typeface="Arial" charset="0"/>
            </a:endParaRPr>
          </a:p>
        </p:txBody>
      </p:sp>
      <p:sp>
        <p:nvSpPr>
          <p:cNvPr id="112650" name="Rectangle 11"/>
          <p:cNvSpPr>
            <a:spLocks noChangeArrowheads="1"/>
          </p:cNvSpPr>
          <p:nvPr/>
        </p:nvSpPr>
        <p:spPr bwMode="auto">
          <a:xfrm>
            <a:off x="2762250" y="3475038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b="1">
              <a:latin typeface="Arial" charset="0"/>
            </a:endParaRPr>
          </a:p>
        </p:txBody>
      </p:sp>
      <p:sp>
        <p:nvSpPr>
          <p:cNvPr id="112651" name="Rectangle 12"/>
          <p:cNvSpPr>
            <a:spLocks noChangeArrowheads="1"/>
          </p:cNvSpPr>
          <p:nvPr/>
        </p:nvSpPr>
        <p:spPr bwMode="auto">
          <a:xfrm>
            <a:off x="2708275" y="387032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7</a:t>
            </a:r>
            <a:endParaRPr lang="en-US" b="1">
              <a:latin typeface="Arial" charset="0"/>
            </a:endParaRPr>
          </a:p>
        </p:txBody>
      </p:sp>
      <p:sp>
        <p:nvSpPr>
          <p:cNvPr id="112652" name="Rectangle 13"/>
          <p:cNvSpPr>
            <a:spLocks noChangeArrowheads="1"/>
          </p:cNvSpPr>
          <p:nvPr/>
        </p:nvSpPr>
        <p:spPr bwMode="auto">
          <a:xfrm>
            <a:off x="2689225" y="4356100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8</a:t>
            </a:r>
            <a:endParaRPr lang="en-US" b="1">
              <a:latin typeface="Arial" charset="0"/>
            </a:endParaRPr>
          </a:p>
        </p:txBody>
      </p:sp>
      <p:sp>
        <p:nvSpPr>
          <p:cNvPr id="112653" name="Rectangle 14"/>
          <p:cNvSpPr>
            <a:spLocks noChangeArrowheads="1"/>
          </p:cNvSpPr>
          <p:nvPr/>
        </p:nvSpPr>
        <p:spPr bwMode="auto">
          <a:xfrm>
            <a:off x="2732088" y="4835525"/>
            <a:ext cx="79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9</a:t>
            </a:r>
            <a:endParaRPr lang="en-US" b="1">
              <a:latin typeface="Arial" charset="0"/>
            </a:endParaRPr>
          </a:p>
        </p:txBody>
      </p:sp>
      <p:sp>
        <p:nvSpPr>
          <p:cNvPr id="112654" name="Rectangle 15"/>
          <p:cNvSpPr>
            <a:spLocks noChangeArrowheads="1"/>
          </p:cNvSpPr>
          <p:nvPr/>
        </p:nvSpPr>
        <p:spPr bwMode="auto">
          <a:xfrm>
            <a:off x="2811463" y="5267325"/>
            <a:ext cx="153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10</a:t>
            </a:r>
            <a:endParaRPr lang="en-US" b="1">
              <a:latin typeface="Arial" charset="0"/>
            </a:endParaRPr>
          </a:p>
        </p:txBody>
      </p:sp>
      <p:sp>
        <p:nvSpPr>
          <p:cNvPr id="112655" name="Rectangle 16"/>
          <p:cNvSpPr>
            <a:spLocks noChangeArrowheads="1"/>
          </p:cNvSpPr>
          <p:nvPr/>
        </p:nvSpPr>
        <p:spPr bwMode="auto">
          <a:xfrm>
            <a:off x="3006725" y="5553075"/>
            <a:ext cx="777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b="1">
              <a:latin typeface="Arial" charset="0"/>
            </a:endParaRPr>
          </a:p>
        </p:txBody>
      </p:sp>
      <p:sp>
        <p:nvSpPr>
          <p:cNvPr id="112656" name="Rectangle 17"/>
          <p:cNvSpPr>
            <a:spLocks noChangeArrowheads="1"/>
          </p:cNvSpPr>
          <p:nvPr/>
        </p:nvSpPr>
        <p:spPr bwMode="auto">
          <a:xfrm>
            <a:off x="3084513" y="5553075"/>
            <a:ext cx="7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b="1">
              <a:latin typeface="Arial" charset="0"/>
            </a:endParaRPr>
          </a:p>
        </p:txBody>
      </p:sp>
      <p:sp>
        <p:nvSpPr>
          <p:cNvPr id="112657" name="Rectangle 18"/>
          <p:cNvSpPr>
            <a:spLocks noChangeArrowheads="1"/>
          </p:cNvSpPr>
          <p:nvPr/>
        </p:nvSpPr>
        <p:spPr bwMode="auto">
          <a:xfrm>
            <a:off x="3379788" y="5792788"/>
            <a:ext cx="153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12</a:t>
            </a:r>
            <a:endParaRPr lang="en-US" b="1">
              <a:latin typeface="Arial" charset="0"/>
            </a:endParaRPr>
          </a:p>
        </p:txBody>
      </p:sp>
      <p:sp>
        <p:nvSpPr>
          <p:cNvPr id="112659" name="Freeform 20"/>
          <p:cNvSpPr>
            <a:spLocks/>
          </p:cNvSpPr>
          <p:nvPr/>
        </p:nvSpPr>
        <p:spPr bwMode="auto">
          <a:xfrm>
            <a:off x="1028700" y="4176713"/>
            <a:ext cx="1490663" cy="1852612"/>
          </a:xfrm>
          <a:custGeom>
            <a:avLst/>
            <a:gdLst>
              <a:gd name="T0" fmla="*/ 2147483647 w 842"/>
              <a:gd name="T1" fmla="*/ 0 h 1047"/>
              <a:gd name="T2" fmla="*/ 0 w 842"/>
              <a:gd name="T3" fmla="*/ 0 h 1047"/>
              <a:gd name="T4" fmla="*/ 0 w 842"/>
              <a:gd name="T5" fmla="*/ 2147483647 h 1047"/>
              <a:gd name="T6" fmla="*/ 2147483647 w 842"/>
              <a:gd name="T7" fmla="*/ 2147483647 h 1047"/>
              <a:gd name="T8" fmla="*/ 0 60000 65536"/>
              <a:gd name="T9" fmla="*/ 0 60000 65536"/>
              <a:gd name="T10" fmla="*/ 0 60000 65536"/>
              <a:gd name="T11" fmla="*/ 0 60000 65536"/>
              <a:gd name="T12" fmla="*/ 0 w 842"/>
              <a:gd name="T13" fmla="*/ 0 h 1047"/>
              <a:gd name="T14" fmla="*/ 842 w 842"/>
              <a:gd name="T15" fmla="*/ 1047 h 10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2" h="1047">
                <a:moveTo>
                  <a:pt x="842" y="0"/>
                </a:moveTo>
                <a:lnTo>
                  <a:pt x="0" y="0"/>
                </a:lnTo>
                <a:lnTo>
                  <a:pt x="0" y="1047"/>
                </a:lnTo>
                <a:lnTo>
                  <a:pt x="361" y="10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0" name="Rectangle 21"/>
          <p:cNvSpPr>
            <a:spLocks noChangeArrowheads="1"/>
          </p:cNvSpPr>
          <p:nvPr/>
        </p:nvSpPr>
        <p:spPr bwMode="auto">
          <a:xfrm>
            <a:off x="1181100" y="2535238"/>
            <a:ext cx="60272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True 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ribs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62" name="Rectangle 23"/>
          <p:cNvSpPr>
            <a:spLocks noChangeArrowheads="1"/>
          </p:cNvSpPr>
          <p:nvPr/>
        </p:nvSpPr>
        <p:spPr bwMode="auto">
          <a:xfrm>
            <a:off x="468313" y="5002213"/>
            <a:ext cx="357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Arial" charset="0"/>
              </a:rPr>
              <a:t>False</a:t>
            </a:r>
          </a:p>
          <a:p>
            <a:pPr algn="l"/>
            <a:r>
              <a:rPr lang="en-US" sz="1100" b="1">
                <a:solidFill>
                  <a:srgbClr val="000000"/>
                </a:solidFill>
                <a:latin typeface="Arial" charset="0"/>
              </a:rPr>
              <a:t>ribs</a:t>
            </a:r>
            <a:endParaRPr lang="en-US" b="1">
              <a:latin typeface="Arial" charset="0"/>
            </a:endParaRPr>
          </a:p>
        </p:txBody>
      </p:sp>
      <p:sp>
        <p:nvSpPr>
          <p:cNvPr id="112664" name="Rectangle 25"/>
          <p:cNvSpPr>
            <a:spLocks noChangeArrowheads="1"/>
          </p:cNvSpPr>
          <p:nvPr/>
        </p:nvSpPr>
        <p:spPr bwMode="auto">
          <a:xfrm>
            <a:off x="1735138" y="5934075"/>
            <a:ext cx="84478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Floating 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ribs</a:t>
            </a:r>
            <a:endParaRPr lang="en-US" sz="11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65" name="Line 26"/>
          <p:cNvSpPr>
            <a:spLocks noChangeShapeType="1"/>
          </p:cNvSpPr>
          <p:nvPr/>
        </p:nvSpPr>
        <p:spPr bwMode="auto">
          <a:xfrm flipV="1">
            <a:off x="2909888" y="5592763"/>
            <a:ext cx="528637" cy="420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6" name="Freeform 27"/>
          <p:cNvSpPr>
            <a:spLocks/>
          </p:cNvSpPr>
          <p:nvPr/>
        </p:nvSpPr>
        <p:spPr bwMode="auto">
          <a:xfrm>
            <a:off x="2632075" y="5608638"/>
            <a:ext cx="652463" cy="404812"/>
          </a:xfrm>
          <a:custGeom>
            <a:avLst/>
            <a:gdLst>
              <a:gd name="T0" fmla="*/ 2147483647 w 369"/>
              <a:gd name="T1" fmla="*/ 0 h 229"/>
              <a:gd name="T2" fmla="*/ 2147483647 w 369"/>
              <a:gd name="T3" fmla="*/ 2147483647 h 229"/>
              <a:gd name="T4" fmla="*/ 0 w 369"/>
              <a:gd name="T5" fmla="*/ 2147483647 h 229"/>
              <a:gd name="T6" fmla="*/ 0 60000 65536"/>
              <a:gd name="T7" fmla="*/ 0 60000 65536"/>
              <a:gd name="T8" fmla="*/ 0 60000 65536"/>
              <a:gd name="T9" fmla="*/ 0 w 369"/>
              <a:gd name="T10" fmla="*/ 0 h 229"/>
              <a:gd name="T11" fmla="*/ 369 w 369"/>
              <a:gd name="T12" fmla="*/ 229 h 2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" h="229">
                <a:moveTo>
                  <a:pt x="369" y="0"/>
                </a:moveTo>
                <a:lnTo>
                  <a:pt x="157" y="229"/>
                </a:lnTo>
                <a:lnTo>
                  <a:pt x="0" y="22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7" name="Freeform 28"/>
          <p:cNvSpPr>
            <a:spLocks/>
          </p:cNvSpPr>
          <p:nvPr/>
        </p:nvSpPr>
        <p:spPr bwMode="auto">
          <a:xfrm>
            <a:off x="7334250" y="2163763"/>
            <a:ext cx="528638" cy="1914525"/>
          </a:xfrm>
          <a:custGeom>
            <a:avLst/>
            <a:gdLst>
              <a:gd name="T0" fmla="*/ 0 w 299"/>
              <a:gd name="T1" fmla="*/ 0 h 1082"/>
              <a:gd name="T2" fmla="*/ 2147483647 w 299"/>
              <a:gd name="T3" fmla="*/ 0 h 1082"/>
              <a:gd name="T4" fmla="*/ 2147483647 w 299"/>
              <a:gd name="T5" fmla="*/ 2147483647 h 1082"/>
              <a:gd name="T6" fmla="*/ 2147483647 w 299"/>
              <a:gd name="T7" fmla="*/ 2147483647 h 1082"/>
              <a:gd name="T8" fmla="*/ 0 60000 65536"/>
              <a:gd name="T9" fmla="*/ 0 60000 65536"/>
              <a:gd name="T10" fmla="*/ 0 60000 65536"/>
              <a:gd name="T11" fmla="*/ 0 60000 65536"/>
              <a:gd name="T12" fmla="*/ 0 w 299"/>
              <a:gd name="T13" fmla="*/ 0 h 1082"/>
              <a:gd name="T14" fmla="*/ 299 w 299"/>
              <a:gd name="T15" fmla="*/ 1082 h 10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9" h="1082">
                <a:moveTo>
                  <a:pt x="0" y="0"/>
                </a:moveTo>
                <a:lnTo>
                  <a:pt x="299" y="0"/>
                </a:lnTo>
                <a:lnTo>
                  <a:pt x="299" y="1082"/>
                </a:lnTo>
                <a:lnTo>
                  <a:pt x="196" y="108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8" name="Line 29"/>
          <p:cNvSpPr>
            <a:spLocks noChangeShapeType="1"/>
          </p:cNvSpPr>
          <p:nvPr/>
        </p:nvSpPr>
        <p:spPr bwMode="auto">
          <a:xfrm>
            <a:off x="4587875" y="3119438"/>
            <a:ext cx="1895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69" name="Line 30"/>
          <p:cNvSpPr>
            <a:spLocks noChangeShapeType="1"/>
          </p:cNvSpPr>
          <p:nvPr/>
        </p:nvSpPr>
        <p:spPr bwMode="auto">
          <a:xfrm>
            <a:off x="4662488" y="4075113"/>
            <a:ext cx="1809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0" name="Line 31"/>
          <p:cNvSpPr>
            <a:spLocks noChangeShapeType="1"/>
          </p:cNvSpPr>
          <p:nvPr/>
        </p:nvSpPr>
        <p:spPr bwMode="auto">
          <a:xfrm>
            <a:off x="4641850" y="2159000"/>
            <a:ext cx="1835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2" name="Line 33"/>
          <p:cNvSpPr>
            <a:spLocks noChangeShapeType="1"/>
          </p:cNvSpPr>
          <p:nvPr/>
        </p:nvSpPr>
        <p:spPr bwMode="auto">
          <a:xfrm>
            <a:off x="6210300" y="4271963"/>
            <a:ext cx="450850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3" name="Freeform 34"/>
          <p:cNvSpPr>
            <a:spLocks/>
          </p:cNvSpPr>
          <p:nvPr/>
        </p:nvSpPr>
        <p:spPr bwMode="auto">
          <a:xfrm>
            <a:off x="5735638" y="4702175"/>
            <a:ext cx="1149350" cy="352425"/>
          </a:xfrm>
          <a:custGeom>
            <a:avLst/>
            <a:gdLst>
              <a:gd name="T0" fmla="*/ 0 w 649"/>
              <a:gd name="T1" fmla="*/ 0 h 199"/>
              <a:gd name="T2" fmla="*/ 2147483647 w 649"/>
              <a:gd name="T3" fmla="*/ 2147483647 h 199"/>
              <a:gd name="T4" fmla="*/ 2147483647 w 649"/>
              <a:gd name="T5" fmla="*/ 2147483647 h 199"/>
              <a:gd name="T6" fmla="*/ 0 60000 65536"/>
              <a:gd name="T7" fmla="*/ 0 60000 65536"/>
              <a:gd name="T8" fmla="*/ 0 60000 65536"/>
              <a:gd name="T9" fmla="*/ 0 w 649"/>
              <a:gd name="T10" fmla="*/ 0 h 199"/>
              <a:gd name="T11" fmla="*/ 649 w 649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9" h="199">
                <a:moveTo>
                  <a:pt x="0" y="0"/>
                </a:moveTo>
                <a:lnTo>
                  <a:pt x="506" y="199"/>
                </a:lnTo>
                <a:lnTo>
                  <a:pt x="649" y="199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74" name="Rectangle 35"/>
          <p:cNvSpPr>
            <a:spLocks noChangeArrowheads="1"/>
          </p:cNvSpPr>
          <p:nvPr/>
        </p:nvSpPr>
        <p:spPr bwMode="auto">
          <a:xfrm>
            <a:off x="8064500" y="3027363"/>
            <a:ext cx="5667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Sternum</a:t>
            </a:r>
            <a:endParaRPr lang="en-US" b="1">
              <a:latin typeface="Arial" charset="0"/>
            </a:endParaRPr>
          </a:p>
        </p:txBody>
      </p:sp>
      <p:sp>
        <p:nvSpPr>
          <p:cNvPr id="112675" name="Rectangle 36"/>
          <p:cNvSpPr>
            <a:spLocks noChangeArrowheads="1"/>
          </p:cNvSpPr>
          <p:nvPr/>
        </p:nvSpPr>
        <p:spPr bwMode="auto">
          <a:xfrm>
            <a:off x="6562725" y="3024188"/>
            <a:ext cx="3524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Body</a:t>
            </a:r>
            <a:endParaRPr lang="en-US" b="1">
              <a:latin typeface="Arial" charset="0"/>
            </a:endParaRPr>
          </a:p>
        </p:txBody>
      </p:sp>
      <p:sp>
        <p:nvSpPr>
          <p:cNvPr id="112676" name="Rectangle 37"/>
          <p:cNvSpPr>
            <a:spLocks noChangeArrowheads="1"/>
          </p:cNvSpPr>
          <p:nvPr/>
        </p:nvSpPr>
        <p:spPr bwMode="auto">
          <a:xfrm>
            <a:off x="6529388" y="2063750"/>
            <a:ext cx="7540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Manubrium</a:t>
            </a:r>
            <a:endParaRPr lang="en-US" b="1">
              <a:latin typeface="Arial" charset="0"/>
            </a:endParaRPr>
          </a:p>
        </p:txBody>
      </p:sp>
      <p:sp>
        <p:nvSpPr>
          <p:cNvPr id="112677" name="Rectangle 38"/>
          <p:cNvSpPr>
            <a:spLocks noChangeArrowheads="1"/>
          </p:cNvSpPr>
          <p:nvPr/>
        </p:nvSpPr>
        <p:spPr bwMode="auto">
          <a:xfrm>
            <a:off x="6970713" y="4532313"/>
            <a:ext cx="303212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Arial" charset="0"/>
              </a:rPr>
              <a:t>Ribs</a:t>
            </a:r>
            <a:endParaRPr lang="en-US" b="1">
              <a:latin typeface="Arial" charset="0"/>
            </a:endParaRPr>
          </a:p>
        </p:txBody>
      </p:sp>
      <p:sp>
        <p:nvSpPr>
          <p:cNvPr id="112678" name="Rectangle 39"/>
          <p:cNvSpPr>
            <a:spLocks noChangeArrowheads="1"/>
          </p:cNvSpPr>
          <p:nvPr/>
        </p:nvSpPr>
        <p:spPr bwMode="auto">
          <a:xfrm>
            <a:off x="6970713" y="4986338"/>
            <a:ext cx="573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100" b="1">
                <a:solidFill>
                  <a:srgbClr val="000000"/>
                </a:solidFill>
                <a:latin typeface="Arial" charset="0"/>
              </a:rPr>
              <a:t>Costal</a:t>
            </a:r>
          </a:p>
          <a:p>
            <a:pPr algn="l"/>
            <a:r>
              <a:rPr lang="en-US" sz="1100" b="1">
                <a:latin typeface="Arial" charset="0"/>
              </a:rPr>
              <a:t>cartilage</a:t>
            </a:r>
          </a:p>
        </p:txBody>
      </p:sp>
      <p:sp>
        <p:nvSpPr>
          <p:cNvPr id="112679" name="Rectangle 40"/>
          <p:cNvSpPr>
            <a:spLocks noChangeArrowheads="1"/>
          </p:cNvSpPr>
          <p:nvPr/>
        </p:nvSpPr>
        <p:spPr bwMode="auto">
          <a:xfrm>
            <a:off x="6527800" y="3978275"/>
            <a:ext cx="1085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Arial" charset="0"/>
              </a:rPr>
              <a:t>Xiphoid process</a:t>
            </a:r>
            <a:endParaRPr lang="en-US" b="1">
              <a:latin typeface="Arial" charset="0"/>
            </a:endParaRPr>
          </a:p>
        </p:txBody>
      </p:sp>
      <p:sp>
        <p:nvSpPr>
          <p:cNvPr id="112683" name="Line 44"/>
          <p:cNvSpPr>
            <a:spLocks noChangeShapeType="1"/>
          </p:cNvSpPr>
          <p:nvPr/>
        </p:nvSpPr>
        <p:spPr bwMode="auto">
          <a:xfrm flipH="1">
            <a:off x="6251575" y="4603750"/>
            <a:ext cx="6365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4" name="Line 45"/>
          <p:cNvSpPr>
            <a:spLocks noChangeShapeType="1"/>
          </p:cNvSpPr>
          <p:nvPr/>
        </p:nvSpPr>
        <p:spPr bwMode="auto">
          <a:xfrm flipH="1">
            <a:off x="904875" y="5094288"/>
            <a:ext cx="1190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5" name="Line 46"/>
          <p:cNvSpPr>
            <a:spLocks noChangeShapeType="1"/>
          </p:cNvSpPr>
          <p:nvPr/>
        </p:nvSpPr>
        <p:spPr bwMode="auto">
          <a:xfrm flipH="1">
            <a:off x="1893888" y="2643188"/>
            <a:ext cx="6334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0" name="Line 51"/>
          <p:cNvSpPr>
            <a:spLocks noChangeShapeType="1"/>
          </p:cNvSpPr>
          <p:nvPr/>
        </p:nvSpPr>
        <p:spPr bwMode="auto">
          <a:xfrm flipH="1">
            <a:off x="7862888" y="3103563"/>
            <a:ext cx="1206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066800" y="2362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0" y="4953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76400" y="58674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8077200" y="29718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77000" y="20574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28956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77000" y="39624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781800" y="4495800"/>
            <a:ext cx="914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934200" y="4953000"/>
            <a:ext cx="1066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828800" y="152400"/>
            <a:ext cx="5791200" cy="6858000"/>
            <a:chOff x="2162175" y="228600"/>
            <a:chExt cx="5070475" cy="6334125"/>
          </a:xfrm>
        </p:grpSpPr>
        <p:pic>
          <p:nvPicPr>
            <p:cNvPr id="118787" name="Picture 4" descr="shi25707_07_40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93988" y="779463"/>
              <a:ext cx="3721100" cy="578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8788" name="Line 5"/>
            <p:cNvSpPr>
              <a:spLocks noChangeShapeType="1"/>
            </p:cNvSpPr>
            <p:nvPr/>
          </p:nvSpPr>
          <p:spPr bwMode="auto">
            <a:xfrm flipH="1">
              <a:off x="3241675" y="4424363"/>
              <a:ext cx="3952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89" name="Freeform 6"/>
            <p:cNvSpPr>
              <a:spLocks/>
            </p:cNvSpPr>
            <p:nvPr/>
          </p:nvSpPr>
          <p:spPr bwMode="auto">
            <a:xfrm>
              <a:off x="5589588" y="893763"/>
              <a:ext cx="153987" cy="280987"/>
            </a:xfrm>
            <a:custGeom>
              <a:avLst/>
              <a:gdLst>
                <a:gd name="T0" fmla="*/ 2147483647 w 97"/>
                <a:gd name="T1" fmla="*/ 0 h 177"/>
                <a:gd name="T2" fmla="*/ 2147483647 w 97"/>
                <a:gd name="T3" fmla="*/ 2147483647 h 177"/>
                <a:gd name="T4" fmla="*/ 0 w 97"/>
                <a:gd name="T5" fmla="*/ 2147483647 h 177"/>
                <a:gd name="T6" fmla="*/ 0 60000 65536"/>
                <a:gd name="T7" fmla="*/ 0 60000 65536"/>
                <a:gd name="T8" fmla="*/ 0 60000 65536"/>
                <a:gd name="T9" fmla="*/ 0 w 97"/>
                <a:gd name="T10" fmla="*/ 0 h 177"/>
                <a:gd name="T11" fmla="*/ 97 w 97"/>
                <a:gd name="T12" fmla="*/ 177 h 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177">
                  <a:moveTo>
                    <a:pt x="97" y="0"/>
                  </a:moveTo>
                  <a:lnTo>
                    <a:pt x="97" y="67"/>
                  </a:lnTo>
                  <a:lnTo>
                    <a:pt x="0" y="17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0" name="Line 7"/>
            <p:cNvSpPr>
              <a:spLocks noChangeShapeType="1"/>
            </p:cNvSpPr>
            <p:nvPr/>
          </p:nvSpPr>
          <p:spPr bwMode="auto">
            <a:xfrm flipH="1">
              <a:off x="3214688" y="5956300"/>
              <a:ext cx="4222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1" name="Line 8"/>
            <p:cNvSpPr>
              <a:spLocks noChangeShapeType="1"/>
            </p:cNvSpPr>
            <p:nvPr/>
          </p:nvSpPr>
          <p:spPr bwMode="auto">
            <a:xfrm flipH="1">
              <a:off x="2913063" y="6192838"/>
              <a:ext cx="7239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2" name="Line 9"/>
            <p:cNvSpPr>
              <a:spLocks noChangeShapeType="1"/>
            </p:cNvSpPr>
            <p:nvPr/>
          </p:nvSpPr>
          <p:spPr bwMode="auto">
            <a:xfrm>
              <a:off x="4605338" y="2695575"/>
              <a:ext cx="1587" cy="8016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3" name="Line 10"/>
            <p:cNvSpPr>
              <a:spLocks noChangeShapeType="1"/>
            </p:cNvSpPr>
            <p:nvPr/>
          </p:nvSpPr>
          <p:spPr bwMode="auto">
            <a:xfrm flipV="1">
              <a:off x="4125913" y="3178175"/>
              <a:ext cx="1587" cy="319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4" name="Line 11"/>
            <p:cNvSpPr>
              <a:spLocks noChangeShapeType="1"/>
            </p:cNvSpPr>
            <p:nvPr/>
          </p:nvSpPr>
          <p:spPr bwMode="auto">
            <a:xfrm>
              <a:off x="5073650" y="2728913"/>
              <a:ext cx="1588" cy="6238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5" name="Line 12"/>
            <p:cNvSpPr>
              <a:spLocks noChangeShapeType="1"/>
            </p:cNvSpPr>
            <p:nvPr/>
          </p:nvSpPr>
          <p:spPr bwMode="auto">
            <a:xfrm>
              <a:off x="5988050" y="2665413"/>
              <a:ext cx="5365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6" name="Freeform 13"/>
            <p:cNvSpPr>
              <a:spLocks/>
            </p:cNvSpPr>
            <p:nvPr/>
          </p:nvSpPr>
          <p:spPr bwMode="auto">
            <a:xfrm>
              <a:off x="2800350" y="1090613"/>
              <a:ext cx="534988" cy="141287"/>
            </a:xfrm>
            <a:custGeom>
              <a:avLst/>
              <a:gdLst>
                <a:gd name="T0" fmla="*/ 2147483647 w 337"/>
                <a:gd name="T1" fmla="*/ 2147483647 h 89"/>
                <a:gd name="T2" fmla="*/ 2147483647 w 337"/>
                <a:gd name="T3" fmla="*/ 0 h 89"/>
                <a:gd name="T4" fmla="*/ 0 w 337"/>
                <a:gd name="T5" fmla="*/ 0 h 89"/>
                <a:gd name="T6" fmla="*/ 0 60000 65536"/>
                <a:gd name="T7" fmla="*/ 0 60000 65536"/>
                <a:gd name="T8" fmla="*/ 0 60000 65536"/>
                <a:gd name="T9" fmla="*/ 0 w 337"/>
                <a:gd name="T10" fmla="*/ 0 h 89"/>
                <a:gd name="T11" fmla="*/ 337 w 337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7" h="89">
                  <a:moveTo>
                    <a:pt x="337" y="89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7" name="Freeform 14"/>
            <p:cNvSpPr>
              <a:spLocks/>
            </p:cNvSpPr>
            <p:nvPr/>
          </p:nvSpPr>
          <p:spPr bwMode="auto">
            <a:xfrm>
              <a:off x="2884488" y="665163"/>
              <a:ext cx="547687" cy="249237"/>
            </a:xfrm>
            <a:custGeom>
              <a:avLst/>
              <a:gdLst>
                <a:gd name="T0" fmla="*/ 2147483647 w 345"/>
                <a:gd name="T1" fmla="*/ 2147483647 h 157"/>
                <a:gd name="T2" fmla="*/ 2147483647 w 345"/>
                <a:gd name="T3" fmla="*/ 0 h 157"/>
                <a:gd name="T4" fmla="*/ 0 w 345"/>
                <a:gd name="T5" fmla="*/ 0 h 157"/>
                <a:gd name="T6" fmla="*/ 0 60000 65536"/>
                <a:gd name="T7" fmla="*/ 0 60000 65536"/>
                <a:gd name="T8" fmla="*/ 0 60000 65536"/>
                <a:gd name="T9" fmla="*/ 0 w 345"/>
                <a:gd name="T10" fmla="*/ 0 h 157"/>
                <a:gd name="T11" fmla="*/ 345 w 345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" h="157">
                  <a:moveTo>
                    <a:pt x="345" y="157"/>
                  </a:moveTo>
                  <a:lnTo>
                    <a:pt x="77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8" name="Freeform 15"/>
            <p:cNvSpPr>
              <a:spLocks/>
            </p:cNvSpPr>
            <p:nvPr/>
          </p:nvSpPr>
          <p:spPr bwMode="auto">
            <a:xfrm>
              <a:off x="3613151" y="304800"/>
              <a:ext cx="349250" cy="595313"/>
            </a:xfrm>
            <a:custGeom>
              <a:avLst/>
              <a:gdLst>
                <a:gd name="T0" fmla="*/ 0 w 1079"/>
                <a:gd name="T1" fmla="*/ 2147483647 h 160"/>
                <a:gd name="T2" fmla="*/ 2147483647 w 1079"/>
                <a:gd name="T3" fmla="*/ 0 h 160"/>
                <a:gd name="T4" fmla="*/ 2147483647 w 1079"/>
                <a:gd name="T5" fmla="*/ 0 h 160"/>
                <a:gd name="T6" fmla="*/ 0 60000 65536"/>
                <a:gd name="T7" fmla="*/ 0 60000 65536"/>
                <a:gd name="T8" fmla="*/ 0 60000 65536"/>
                <a:gd name="T9" fmla="*/ 0 w 1079"/>
                <a:gd name="T10" fmla="*/ 0 h 160"/>
                <a:gd name="T11" fmla="*/ 1079 w 1079"/>
                <a:gd name="T12" fmla="*/ 160 h 1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9" h="160">
                  <a:moveTo>
                    <a:pt x="0" y="160"/>
                  </a:moveTo>
                  <a:lnTo>
                    <a:pt x="471" y="0"/>
                  </a:lnTo>
                  <a:lnTo>
                    <a:pt x="107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99" name="Freeform 16"/>
            <p:cNvSpPr>
              <a:spLocks/>
            </p:cNvSpPr>
            <p:nvPr/>
          </p:nvSpPr>
          <p:spPr bwMode="auto">
            <a:xfrm>
              <a:off x="2854325" y="1285875"/>
              <a:ext cx="812800" cy="603250"/>
            </a:xfrm>
            <a:custGeom>
              <a:avLst/>
              <a:gdLst>
                <a:gd name="T0" fmla="*/ 2147483647 w 512"/>
                <a:gd name="T1" fmla="*/ 0 h 380"/>
                <a:gd name="T2" fmla="*/ 2147483647 w 512"/>
                <a:gd name="T3" fmla="*/ 2147483647 h 380"/>
                <a:gd name="T4" fmla="*/ 0 w 512"/>
                <a:gd name="T5" fmla="*/ 2147483647 h 380"/>
                <a:gd name="T6" fmla="*/ 0 60000 65536"/>
                <a:gd name="T7" fmla="*/ 0 60000 65536"/>
                <a:gd name="T8" fmla="*/ 0 60000 65536"/>
                <a:gd name="T9" fmla="*/ 0 w 512"/>
                <a:gd name="T10" fmla="*/ 0 h 380"/>
                <a:gd name="T11" fmla="*/ 512 w 512"/>
                <a:gd name="T12" fmla="*/ 380 h 3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2" h="380">
                  <a:moveTo>
                    <a:pt x="512" y="0"/>
                  </a:moveTo>
                  <a:lnTo>
                    <a:pt x="187" y="380"/>
                  </a:lnTo>
                  <a:lnTo>
                    <a:pt x="0" y="3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0" name="Rectangle 17"/>
            <p:cNvSpPr>
              <a:spLocks noChangeArrowheads="1"/>
            </p:cNvSpPr>
            <p:nvPr/>
          </p:nvSpPr>
          <p:spPr bwMode="auto">
            <a:xfrm>
              <a:off x="6608763" y="2584450"/>
              <a:ext cx="566737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Sternum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118801" name="Rectangle 18"/>
            <p:cNvSpPr>
              <a:spLocks noChangeArrowheads="1"/>
            </p:cNvSpPr>
            <p:nvPr/>
          </p:nvSpPr>
          <p:spPr bwMode="auto">
            <a:xfrm>
              <a:off x="4932363" y="3368675"/>
              <a:ext cx="5730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Costal</a:t>
              </a:r>
            </a:p>
            <a:p>
              <a:pPr algn="l"/>
              <a:r>
                <a:rPr lang="en-US" sz="1100" b="1">
                  <a:latin typeface="Arial" charset="0"/>
                </a:rPr>
                <a:t>cartilage</a:t>
              </a:r>
            </a:p>
          </p:txBody>
        </p:sp>
        <p:sp>
          <p:nvSpPr>
            <p:cNvPr id="118802" name="Rectangle 19"/>
            <p:cNvSpPr>
              <a:spLocks noChangeArrowheads="1"/>
            </p:cNvSpPr>
            <p:nvPr/>
          </p:nvSpPr>
          <p:spPr bwMode="auto">
            <a:xfrm>
              <a:off x="4511675" y="3548063"/>
              <a:ext cx="2254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Rib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118803" name="Rectangle 20"/>
            <p:cNvSpPr>
              <a:spLocks noChangeArrowheads="1"/>
            </p:cNvSpPr>
            <p:nvPr/>
          </p:nvSpPr>
          <p:spPr bwMode="auto">
            <a:xfrm>
              <a:off x="3865563" y="3522663"/>
              <a:ext cx="5365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Scapula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118804" name="Rectangle 21"/>
            <p:cNvSpPr>
              <a:spLocks noChangeArrowheads="1"/>
            </p:cNvSpPr>
            <p:nvPr/>
          </p:nvSpPr>
          <p:spPr bwMode="auto">
            <a:xfrm>
              <a:off x="3748088" y="4338638"/>
              <a:ext cx="6064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Humerus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118805" name="Rectangle 22"/>
            <p:cNvSpPr>
              <a:spLocks noChangeArrowheads="1"/>
            </p:cNvSpPr>
            <p:nvPr/>
          </p:nvSpPr>
          <p:spPr bwMode="auto">
            <a:xfrm>
              <a:off x="3703638" y="5872163"/>
              <a:ext cx="3032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Ulna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118806" name="Rectangle 23"/>
            <p:cNvSpPr>
              <a:spLocks noChangeArrowheads="1"/>
            </p:cNvSpPr>
            <p:nvPr/>
          </p:nvSpPr>
          <p:spPr bwMode="auto">
            <a:xfrm>
              <a:off x="3703638" y="6108700"/>
              <a:ext cx="4667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Radius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118807" name="Rectangle 24"/>
            <p:cNvSpPr>
              <a:spLocks noChangeArrowheads="1"/>
            </p:cNvSpPr>
            <p:nvPr/>
          </p:nvSpPr>
          <p:spPr bwMode="auto">
            <a:xfrm>
              <a:off x="6705600" y="533400"/>
              <a:ext cx="5270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Clavicle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118809" name="Rectangle 26"/>
            <p:cNvSpPr>
              <a:spLocks noChangeArrowheads="1"/>
            </p:cNvSpPr>
            <p:nvPr/>
          </p:nvSpPr>
          <p:spPr bwMode="auto">
            <a:xfrm>
              <a:off x="2162175" y="1797050"/>
              <a:ext cx="6064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Coracoid</a:t>
              </a:r>
            </a:p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process</a:t>
              </a:r>
              <a:endParaRPr lang="en-US" sz="1100" b="1">
                <a:latin typeface="Arial" charset="0"/>
              </a:endParaRPr>
            </a:p>
          </p:txBody>
        </p:sp>
        <p:sp>
          <p:nvSpPr>
            <p:cNvPr id="118810" name="Rectangle 27"/>
            <p:cNvSpPr>
              <a:spLocks noChangeArrowheads="1"/>
            </p:cNvSpPr>
            <p:nvPr/>
          </p:nvSpPr>
          <p:spPr bwMode="auto">
            <a:xfrm>
              <a:off x="2201863" y="1000125"/>
              <a:ext cx="5905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Head of</a:t>
              </a:r>
            </a:p>
            <a:p>
              <a:pPr algn="l"/>
              <a:r>
                <a:rPr lang="en-US" sz="1100" b="1">
                  <a:latin typeface="Arial" charset="0"/>
                </a:rPr>
                <a:t>humerus</a:t>
              </a:r>
            </a:p>
          </p:txBody>
        </p:sp>
        <p:sp>
          <p:nvSpPr>
            <p:cNvPr id="118811" name="Rectangle 28"/>
            <p:cNvSpPr>
              <a:spLocks noChangeArrowheads="1"/>
            </p:cNvSpPr>
            <p:nvPr/>
          </p:nvSpPr>
          <p:spPr bwMode="auto">
            <a:xfrm>
              <a:off x="2227263" y="563563"/>
              <a:ext cx="576842" cy="31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 dirty="0" err="1" smtClean="0">
                  <a:solidFill>
                    <a:srgbClr val="000000"/>
                  </a:solidFill>
                  <a:latin typeface="Arial" charset="0"/>
                </a:rPr>
                <a:t>Acromion</a:t>
              </a:r>
              <a:endParaRPr lang="en-US" sz="1100" b="1" dirty="0">
                <a:solidFill>
                  <a:srgbClr val="000000"/>
                </a:solidFill>
                <a:latin typeface="Arial" charset="0"/>
              </a:endParaRPr>
            </a:p>
            <a:p>
              <a:pPr algn="l"/>
              <a:r>
                <a:rPr lang="en-US" sz="1100" b="1" dirty="0">
                  <a:latin typeface="Arial" charset="0"/>
                </a:rPr>
                <a:t>process</a:t>
              </a:r>
            </a:p>
          </p:txBody>
        </p:sp>
        <p:sp>
          <p:nvSpPr>
            <p:cNvPr id="118812" name="Rectangle 29"/>
            <p:cNvSpPr>
              <a:spLocks noChangeArrowheads="1"/>
            </p:cNvSpPr>
            <p:nvPr/>
          </p:nvSpPr>
          <p:spPr bwMode="auto">
            <a:xfrm>
              <a:off x="5257800" y="609600"/>
              <a:ext cx="767839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 dirty="0" err="1" smtClean="0">
                  <a:latin typeface="Arial" charset="0"/>
                </a:rPr>
                <a:t>Sternal</a:t>
              </a:r>
              <a:r>
                <a:rPr lang="en-US" sz="1100" b="1" dirty="0" smtClean="0">
                  <a:latin typeface="Arial" charset="0"/>
                </a:rPr>
                <a:t> </a:t>
              </a:r>
              <a:r>
                <a:rPr lang="en-US" sz="1100" b="1" dirty="0">
                  <a:latin typeface="Arial" charset="0"/>
                </a:rPr>
                <a:t>end</a:t>
              </a:r>
            </a:p>
          </p:txBody>
        </p:sp>
        <p:sp>
          <p:nvSpPr>
            <p:cNvPr id="118813" name="Freeform 30"/>
            <p:cNvSpPr>
              <a:spLocks/>
            </p:cNvSpPr>
            <p:nvPr/>
          </p:nvSpPr>
          <p:spPr bwMode="auto">
            <a:xfrm>
              <a:off x="6096000" y="304800"/>
              <a:ext cx="250825" cy="685800"/>
            </a:xfrm>
            <a:custGeom>
              <a:avLst/>
              <a:gdLst>
                <a:gd name="T0" fmla="*/ 0 w 110"/>
                <a:gd name="T1" fmla="*/ 0 h 203"/>
                <a:gd name="T2" fmla="*/ 2147483647 w 110"/>
                <a:gd name="T3" fmla="*/ 0 h 203"/>
                <a:gd name="T4" fmla="*/ 2147483647 w 110"/>
                <a:gd name="T5" fmla="*/ 2147483647 h 203"/>
                <a:gd name="T6" fmla="*/ 0 w 110"/>
                <a:gd name="T7" fmla="*/ 2147483647 h 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03"/>
                <a:gd name="T14" fmla="*/ 110 w 110"/>
                <a:gd name="T15" fmla="*/ 203 h 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03">
                  <a:moveTo>
                    <a:pt x="0" y="0"/>
                  </a:moveTo>
                  <a:lnTo>
                    <a:pt x="110" y="0"/>
                  </a:lnTo>
                  <a:lnTo>
                    <a:pt x="110" y="203"/>
                  </a:lnTo>
                  <a:lnTo>
                    <a:pt x="0" y="20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14" name="Line 31"/>
            <p:cNvSpPr>
              <a:spLocks noChangeShapeType="1"/>
            </p:cNvSpPr>
            <p:nvPr/>
          </p:nvSpPr>
          <p:spPr bwMode="auto">
            <a:xfrm>
              <a:off x="6355080" y="647114"/>
              <a:ext cx="3079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038600" y="228600"/>
              <a:ext cx="8928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 dirty="0" err="1">
                  <a:solidFill>
                    <a:srgbClr val="000000"/>
                  </a:solidFill>
                  <a:latin typeface="Arial" charset="0"/>
                </a:rPr>
                <a:t>Acromial</a:t>
              </a:r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 end</a:t>
              </a:r>
            </a:p>
            <a:p>
              <a:pPr algn="l"/>
              <a:endParaRPr lang="en-US" sz="1100" b="1" dirty="0">
                <a:latin typeface="Arial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752600" y="381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76400" y="9906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600200" y="17526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05200" y="65532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505200" y="6248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581400" y="4495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05200" y="37338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19600" y="37338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53000" y="35814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58000" y="25146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010400" y="381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381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62400" y="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4" descr="shi25707_07_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2198688"/>
            <a:ext cx="90043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Freeform 5"/>
          <p:cNvSpPr>
            <a:spLocks/>
          </p:cNvSpPr>
          <p:nvPr/>
        </p:nvSpPr>
        <p:spPr bwMode="auto">
          <a:xfrm>
            <a:off x="1304925" y="1871663"/>
            <a:ext cx="1254125" cy="754062"/>
          </a:xfrm>
          <a:custGeom>
            <a:avLst/>
            <a:gdLst>
              <a:gd name="T0" fmla="*/ 0 w 747"/>
              <a:gd name="T1" fmla="*/ 2147483647 h 449"/>
              <a:gd name="T2" fmla="*/ 2147483647 w 747"/>
              <a:gd name="T3" fmla="*/ 0 h 449"/>
              <a:gd name="T4" fmla="*/ 2147483647 w 747"/>
              <a:gd name="T5" fmla="*/ 0 h 449"/>
              <a:gd name="T6" fmla="*/ 0 60000 65536"/>
              <a:gd name="T7" fmla="*/ 0 60000 65536"/>
              <a:gd name="T8" fmla="*/ 0 60000 65536"/>
              <a:gd name="T9" fmla="*/ 0 w 747"/>
              <a:gd name="T10" fmla="*/ 0 h 449"/>
              <a:gd name="T11" fmla="*/ 747 w 747"/>
              <a:gd name="T12" fmla="*/ 449 h 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7" h="449">
                <a:moveTo>
                  <a:pt x="0" y="449"/>
                </a:moveTo>
                <a:lnTo>
                  <a:pt x="599" y="0"/>
                </a:lnTo>
                <a:lnTo>
                  <a:pt x="747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3" name="Freeform 7"/>
          <p:cNvSpPr>
            <a:spLocks/>
          </p:cNvSpPr>
          <p:nvPr/>
        </p:nvSpPr>
        <p:spPr bwMode="auto">
          <a:xfrm>
            <a:off x="3192463" y="1871663"/>
            <a:ext cx="1428750" cy="665162"/>
          </a:xfrm>
          <a:custGeom>
            <a:avLst/>
            <a:gdLst>
              <a:gd name="T0" fmla="*/ 2147483647 w 851"/>
              <a:gd name="T1" fmla="*/ 2147483647 h 396"/>
              <a:gd name="T2" fmla="*/ 2147483647 w 851"/>
              <a:gd name="T3" fmla="*/ 0 h 396"/>
              <a:gd name="T4" fmla="*/ 0 w 851"/>
              <a:gd name="T5" fmla="*/ 0 h 396"/>
              <a:gd name="T6" fmla="*/ 0 60000 65536"/>
              <a:gd name="T7" fmla="*/ 0 60000 65536"/>
              <a:gd name="T8" fmla="*/ 0 60000 65536"/>
              <a:gd name="T9" fmla="*/ 0 w 851"/>
              <a:gd name="T10" fmla="*/ 0 h 396"/>
              <a:gd name="T11" fmla="*/ 851 w 851"/>
              <a:gd name="T12" fmla="*/ 396 h 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1" h="396">
                <a:moveTo>
                  <a:pt x="851" y="396"/>
                </a:move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5" name="Line 9"/>
          <p:cNvSpPr>
            <a:spLocks noChangeShapeType="1"/>
          </p:cNvSpPr>
          <p:nvPr/>
        </p:nvSpPr>
        <p:spPr bwMode="auto">
          <a:xfrm flipH="1">
            <a:off x="6608763" y="2339975"/>
            <a:ext cx="6000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6" name="Line 10"/>
          <p:cNvSpPr>
            <a:spLocks noChangeShapeType="1"/>
          </p:cNvSpPr>
          <p:nvPr/>
        </p:nvSpPr>
        <p:spPr bwMode="auto">
          <a:xfrm>
            <a:off x="1946275" y="2676525"/>
            <a:ext cx="6127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7" name="Line 11"/>
          <p:cNvSpPr>
            <a:spLocks noChangeShapeType="1"/>
          </p:cNvSpPr>
          <p:nvPr/>
        </p:nvSpPr>
        <p:spPr bwMode="auto">
          <a:xfrm flipH="1">
            <a:off x="3214688" y="2676525"/>
            <a:ext cx="5175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8" name="Line 12"/>
          <p:cNvSpPr>
            <a:spLocks noChangeShapeType="1"/>
          </p:cNvSpPr>
          <p:nvPr/>
        </p:nvSpPr>
        <p:spPr bwMode="auto">
          <a:xfrm flipH="1">
            <a:off x="1116013" y="3121025"/>
            <a:ext cx="14430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39" name="Freeform 13"/>
          <p:cNvSpPr>
            <a:spLocks/>
          </p:cNvSpPr>
          <p:nvPr/>
        </p:nvSpPr>
        <p:spPr bwMode="auto">
          <a:xfrm>
            <a:off x="6570663" y="2463800"/>
            <a:ext cx="1030287" cy="266700"/>
          </a:xfrm>
          <a:custGeom>
            <a:avLst/>
            <a:gdLst>
              <a:gd name="T0" fmla="*/ 0 w 614"/>
              <a:gd name="T1" fmla="*/ 2147483647 h 159"/>
              <a:gd name="T2" fmla="*/ 2147483647 w 614"/>
              <a:gd name="T3" fmla="*/ 2147483647 h 159"/>
              <a:gd name="T4" fmla="*/ 2147483647 w 614"/>
              <a:gd name="T5" fmla="*/ 0 h 159"/>
              <a:gd name="T6" fmla="*/ 0 60000 65536"/>
              <a:gd name="T7" fmla="*/ 0 60000 65536"/>
              <a:gd name="T8" fmla="*/ 0 60000 65536"/>
              <a:gd name="T9" fmla="*/ 0 w 614"/>
              <a:gd name="T10" fmla="*/ 0 h 159"/>
              <a:gd name="T11" fmla="*/ 614 w 614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4" h="159">
                <a:moveTo>
                  <a:pt x="0" y="159"/>
                </a:moveTo>
                <a:lnTo>
                  <a:pt x="177" y="159"/>
                </a:lnTo>
                <a:lnTo>
                  <a:pt x="61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0" name="Freeform 14"/>
          <p:cNvSpPr>
            <a:spLocks/>
          </p:cNvSpPr>
          <p:nvPr/>
        </p:nvSpPr>
        <p:spPr bwMode="auto">
          <a:xfrm>
            <a:off x="1771650" y="3162300"/>
            <a:ext cx="787400" cy="339725"/>
          </a:xfrm>
          <a:custGeom>
            <a:avLst/>
            <a:gdLst>
              <a:gd name="T0" fmla="*/ 0 w 469"/>
              <a:gd name="T1" fmla="*/ 0 h 202"/>
              <a:gd name="T2" fmla="*/ 2147483647 w 469"/>
              <a:gd name="T3" fmla="*/ 2147483647 h 202"/>
              <a:gd name="T4" fmla="*/ 2147483647 w 469"/>
              <a:gd name="T5" fmla="*/ 2147483647 h 202"/>
              <a:gd name="T6" fmla="*/ 0 60000 65536"/>
              <a:gd name="T7" fmla="*/ 0 60000 65536"/>
              <a:gd name="T8" fmla="*/ 0 60000 65536"/>
              <a:gd name="T9" fmla="*/ 0 w 469"/>
              <a:gd name="T10" fmla="*/ 0 h 202"/>
              <a:gd name="T11" fmla="*/ 469 w 469"/>
              <a:gd name="T12" fmla="*/ 202 h 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9" h="202">
                <a:moveTo>
                  <a:pt x="0" y="0"/>
                </a:moveTo>
                <a:lnTo>
                  <a:pt x="321" y="202"/>
                </a:lnTo>
                <a:lnTo>
                  <a:pt x="469" y="20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3" name="Freeform 17"/>
          <p:cNvSpPr>
            <a:spLocks/>
          </p:cNvSpPr>
          <p:nvPr/>
        </p:nvSpPr>
        <p:spPr bwMode="auto">
          <a:xfrm>
            <a:off x="3111500" y="3222625"/>
            <a:ext cx="1316038" cy="279400"/>
          </a:xfrm>
          <a:custGeom>
            <a:avLst/>
            <a:gdLst>
              <a:gd name="T0" fmla="*/ 2147483647 w 783"/>
              <a:gd name="T1" fmla="*/ 0 h 166"/>
              <a:gd name="T2" fmla="*/ 2147483647 w 783"/>
              <a:gd name="T3" fmla="*/ 2147483647 h 166"/>
              <a:gd name="T4" fmla="*/ 0 w 783"/>
              <a:gd name="T5" fmla="*/ 2147483647 h 166"/>
              <a:gd name="T6" fmla="*/ 0 60000 65536"/>
              <a:gd name="T7" fmla="*/ 0 60000 65536"/>
              <a:gd name="T8" fmla="*/ 0 60000 65536"/>
              <a:gd name="T9" fmla="*/ 0 w 783"/>
              <a:gd name="T10" fmla="*/ 0 h 166"/>
              <a:gd name="T11" fmla="*/ 783 w 783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3" h="166">
                <a:moveTo>
                  <a:pt x="783" y="0"/>
                </a:moveTo>
                <a:lnTo>
                  <a:pt x="158" y="166"/>
                </a:lnTo>
                <a:lnTo>
                  <a:pt x="0" y="166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4" name="Freeform 18"/>
          <p:cNvSpPr>
            <a:spLocks/>
          </p:cNvSpPr>
          <p:nvPr/>
        </p:nvSpPr>
        <p:spPr bwMode="auto">
          <a:xfrm>
            <a:off x="2994025" y="2946400"/>
            <a:ext cx="974725" cy="180975"/>
          </a:xfrm>
          <a:custGeom>
            <a:avLst/>
            <a:gdLst>
              <a:gd name="T0" fmla="*/ 2147483647 w 580"/>
              <a:gd name="T1" fmla="*/ 0 h 108"/>
              <a:gd name="T2" fmla="*/ 2147483647 w 580"/>
              <a:gd name="T3" fmla="*/ 2147483647 h 108"/>
              <a:gd name="T4" fmla="*/ 0 w 580"/>
              <a:gd name="T5" fmla="*/ 2147483647 h 108"/>
              <a:gd name="T6" fmla="*/ 0 60000 65536"/>
              <a:gd name="T7" fmla="*/ 0 60000 65536"/>
              <a:gd name="T8" fmla="*/ 0 60000 65536"/>
              <a:gd name="T9" fmla="*/ 0 w 580"/>
              <a:gd name="T10" fmla="*/ 0 h 108"/>
              <a:gd name="T11" fmla="*/ 580 w 580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108">
                <a:moveTo>
                  <a:pt x="580" y="0"/>
                </a:moveTo>
                <a:lnTo>
                  <a:pt x="228" y="108"/>
                </a:lnTo>
                <a:lnTo>
                  <a:pt x="0" y="10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45" name="Freeform 19"/>
          <p:cNvSpPr>
            <a:spLocks/>
          </p:cNvSpPr>
          <p:nvPr/>
        </p:nvSpPr>
        <p:spPr bwMode="auto">
          <a:xfrm>
            <a:off x="6499225" y="2955925"/>
            <a:ext cx="923925" cy="223838"/>
          </a:xfrm>
          <a:custGeom>
            <a:avLst/>
            <a:gdLst>
              <a:gd name="T0" fmla="*/ 2147483647 w 550"/>
              <a:gd name="T1" fmla="*/ 0 h 133"/>
              <a:gd name="T2" fmla="*/ 2147483647 w 550"/>
              <a:gd name="T3" fmla="*/ 2147483647 h 133"/>
              <a:gd name="T4" fmla="*/ 0 w 550"/>
              <a:gd name="T5" fmla="*/ 2147483647 h 133"/>
              <a:gd name="T6" fmla="*/ 0 60000 65536"/>
              <a:gd name="T7" fmla="*/ 0 60000 65536"/>
              <a:gd name="T8" fmla="*/ 0 60000 65536"/>
              <a:gd name="T9" fmla="*/ 0 w 550"/>
              <a:gd name="T10" fmla="*/ 0 h 133"/>
              <a:gd name="T11" fmla="*/ 550 w 550"/>
              <a:gd name="T12" fmla="*/ 133 h 1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133">
                <a:moveTo>
                  <a:pt x="550" y="0"/>
                </a:moveTo>
                <a:lnTo>
                  <a:pt x="145" y="133"/>
                </a:lnTo>
                <a:lnTo>
                  <a:pt x="0" y="133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51" name="Rectangle 25"/>
          <p:cNvSpPr>
            <a:spLocks noChangeArrowheads="1"/>
          </p:cNvSpPr>
          <p:nvPr/>
        </p:nvSpPr>
        <p:spPr bwMode="auto">
          <a:xfrm>
            <a:off x="2578100" y="2578100"/>
            <a:ext cx="592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Acromion</a:t>
            </a:r>
          </a:p>
          <a:p>
            <a:pPr algn="l"/>
            <a:r>
              <a:rPr lang="en-US" sz="1000" b="1">
                <a:latin typeface="Arial" charset="0"/>
              </a:rPr>
              <a:t>process</a:t>
            </a:r>
          </a:p>
        </p:txBody>
      </p:sp>
      <p:sp>
        <p:nvSpPr>
          <p:cNvPr id="124952" name="Rectangle 26"/>
          <p:cNvSpPr>
            <a:spLocks noChangeArrowheads="1"/>
          </p:cNvSpPr>
          <p:nvPr/>
        </p:nvSpPr>
        <p:spPr bwMode="auto">
          <a:xfrm>
            <a:off x="2576513" y="1779588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Coracoid</a:t>
            </a:r>
          </a:p>
          <a:p>
            <a:pPr algn="l"/>
            <a:r>
              <a:rPr lang="en-US" sz="1000" b="1">
                <a:latin typeface="Arial" charset="0"/>
              </a:rPr>
              <a:t>process</a:t>
            </a:r>
          </a:p>
        </p:txBody>
      </p:sp>
      <p:sp>
        <p:nvSpPr>
          <p:cNvPr id="124953" name="Rectangle 27"/>
          <p:cNvSpPr>
            <a:spLocks noChangeArrowheads="1"/>
          </p:cNvSpPr>
          <p:nvPr/>
        </p:nvSpPr>
        <p:spPr bwMode="auto">
          <a:xfrm>
            <a:off x="2628900" y="3027363"/>
            <a:ext cx="344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Spine</a:t>
            </a:r>
            <a:endParaRPr lang="en-US" sz="1000" b="1">
              <a:latin typeface="Arial" charset="0"/>
            </a:endParaRPr>
          </a:p>
        </p:txBody>
      </p:sp>
      <p:sp>
        <p:nvSpPr>
          <p:cNvPr id="124954" name="Rectangle 28"/>
          <p:cNvSpPr>
            <a:spLocks noChangeArrowheads="1"/>
          </p:cNvSpPr>
          <p:nvPr/>
        </p:nvSpPr>
        <p:spPr bwMode="auto">
          <a:xfrm>
            <a:off x="2587625" y="3400425"/>
            <a:ext cx="47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 dirty="0" err="1">
                <a:solidFill>
                  <a:srgbClr val="000000"/>
                </a:solidFill>
                <a:latin typeface="Arial" charset="0"/>
              </a:rPr>
              <a:t>Glenoid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  <a:p>
            <a:pPr algn="l"/>
            <a:r>
              <a:rPr lang="en-US" sz="1000" b="1" dirty="0">
                <a:latin typeface="Arial" charset="0"/>
              </a:rPr>
              <a:t>cavity</a:t>
            </a:r>
          </a:p>
        </p:txBody>
      </p:sp>
      <p:sp>
        <p:nvSpPr>
          <p:cNvPr id="124959" name="Rectangle 33"/>
          <p:cNvSpPr>
            <a:spLocks noChangeArrowheads="1"/>
          </p:cNvSpPr>
          <p:nvPr/>
        </p:nvSpPr>
        <p:spPr bwMode="auto">
          <a:xfrm>
            <a:off x="5942013" y="2647950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Coracoid</a:t>
            </a:r>
          </a:p>
          <a:p>
            <a:pPr algn="l"/>
            <a:r>
              <a:rPr lang="en-US" sz="1000" b="1">
                <a:latin typeface="Arial" charset="0"/>
              </a:rPr>
              <a:t>process</a:t>
            </a:r>
          </a:p>
        </p:txBody>
      </p:sp>
      <p:sp>
        <p:nvSpPr>
          <p:cNvPr id="124960" name="Rectangle 34"/>
          <p:cNvSpPr>
            <a:spLocks noChangeArrowheads="1"/>
          </p:cNvSpPr>
          <p:nvPr/>
        </p:nvSpPr>
        <p:spPr bwMode="auto">
          <a:xfrm>
            <a:off x="5934075" y="2241550"/>
            <a:ext cx="592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Acromion</a:t>
            </a:r>
          </a:p>
          <a:p>
            <a:pPr algn="l"/>
            <a:r>
              <a:rPr lang="en-US" sz="1000" b="1">
                <a:latin typeface="Arial" charset="0"/>
              </a:rPr>
              <a:t>process</a:t>
            </a:r>
          </a:p>
        </p:txBody>
      </p:sp>
      <p:sp>
        <p:nvSpPr>
          <p:cNvPr id="124963" name="Rectangle 37"/>
          <p:cNvSpPr>
            <a:spLocks noChangeArrowheads="1"/>
          </p:cNvSpPr>
          <p:nvPr/>
        </p:nvSpPr>
        <p:spPr bwMode="auto">
          <a:xfrm>
            <a:off x="5973763" y="3094038"/>
            <a:ext cx="471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Glenoid</a:t>
            </a:r>
          </a:p>
          <a:p>
            <a:pPr algn="l"/>
            <a:r>
              <a:rPr lang="en-US" sz="1000" b="1">
                <a:latin typeface="Arial" charset="0"/>
              </a:rPr>
              <a:t>cavity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514600" y="16764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514600" y="2514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38400" y="30480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384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91200" y="2209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91200" y="26670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15000" y="31242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shi25707_07_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663" y="206375"/>
            <a:ext cx="384810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7" name="Rectangle 9"/>
          <p:cNvSpPr>
            <a:spLocks noChangeArrowheads="1"/>
          </p:cNvSpPr>
          <p:nvPr/>
        </p:nvSpPr>
        <p:spPr bwMode="auto">
          <a:xfrm>
            <a:off x="1639888" y="5164138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Coronoid</a:t>
            </a:r>
          </a:p>
          <a:p>
            <a:pPr algn="l"/>
            <a:r>
              <a:rPr lang="en-US" sz="1000" b="1">
                <a:latin typeface="Arial" charset="0"/>
              </a:rPr>
              <a:t>fossa</a:t>
            </a:r>
          </a:p>
        </p:txBody>
      </p:sp>
      <p:sp>
        <p:nvSpPr>
          <p:cNvPr id="133132" name="Freeform 14"/>
          <p:cNvSpPr>
            <a:spLocks/>
          </p:cNvSpPr>
          <p:nvPr/>
        </p:nvSpPr>
        <p:spPr bwMode="auto">
          <a:xfrm>
            <a:off x="2284413" y="5245100"/>
            <a:ext cx="1108075" cy="722313"/>
          </a:xfrm>
          <a:custGeom>
            <a:avLst/>
            <a:gdLst>
              <a:gd name="T0" fmla="*/ 2147483647 w 652"/>
              <a:gd name="T1" fmla="*/ 2147483647 h 425"/>
              <a:gd name="T2" fmla="*/ 2147483647 w 652"/>
              <a:gd name="T3" fmla="*/ 0 h 425"/>
              <a:gd name="T4" fmla="*/ 0 w 652"/>
              <a:gd name="T5" fmla="*/ 0 h 425"/>
              <a:gd name="T6" fmla="*/ 0 60000 65536"/>
              <a:gd name="T7" fmla="*/ 0 60000 65536"/>
              <a:gd name="T8" fmla="*/ 0 60000 65536"/>
              <a:gd name="T9" fmla="*/ 0 w 652"/>
              <a:gd name="T10" fmla="*/ 0 h 425"/>
              <a:gd name="T11" fmla="*/ 652 w 652"/>
              <a:gd name="T12" fmla="*/ 425 h 4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2" h="425">
                <a:moveTo>
                  <a:pt x="652" y="425"/>
                </a:moveTo>
                <a:lnTo>
                  <a:pt x="51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5" name="Line 17"/>
          <p:cNvSpPr>
            <a:spLocks noChangeShapeType="1"/>
          </p:cNvSpPr>
          <p:nvPr/>
        </p:nvSpPr>
        <p:spPr bwMode="auto">
          <a:xfrm>
            <a:off x="2590800" y="3057525"/>
            <a:ext cx="5016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6" name="Line 18"/>
          <p:cNvSpPr>
            <a:spLocks noChangeShapeType="1"/>
          </p:cNvSpPr>
          <p:nvPr/>
        </p:nvSpPr>
        <p:spPr bwMode="auto">
          <a:xfrm>
            <a:off x="3605213" y="636588"/>
            <a:ext cx="5889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7" name="Line 19"/>
          <p:cNvSpPr>
            <a:spLocks noChangeShapeType="1"/>
          </p:cNvSpPr>
          <p:nvPr/>
        </p:nvSpPr>
        <p:spPr bwMode="auto">
          <a:xfrm>
            <a:off x="4619625" y="636588"/>
            <a:ext cx="673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38" name="Freeform 20"/>
          <p:cNvSpPr>
            <a:spLocks/>
          </p:cNvSpPr>
          <p:nvPr/>
        </p:nvSpPr>
        <p:spPr bwMode="auto">
          <a:xfrm>
            <a:off x="2455863" y="920750"/>
            <a:ext cx="882650" cy="658813"/>
          </a:xfrm>
          <a:custGeom>
            <a:avLst/>
            <a:gdLst>
              <a:gd name="T0" fmla="*/ 0 w 519"/>
              <a:gd name="T1" fmla="*/ 2147483647 h 387"/>
              <a:gd name="T2" fmla="*/ 2147483647 w 519"/>
              <a:gd name="T3" fmla="*/ 2147483647 h 387"/>
              <a:gd name="T4" fmla="*/ 2147483647 w 519"/>
              <a:gd name="T5" fmla="*/ 0 h 387"/>
              <a:gd name="T6" fmla="*/ 0 60000 65536"/>
              <a:gd name="T7" fmla="*/ 0 60000 65536"/>
              <a:gd name="T8" fmla="*/ 0 60000 65536"/>
              <a:gd name="T9" fmla="*/ 0 w 519"/>
              <a:gd name="T10" fmla="*/ 0 h 387"/>
              <a:gd name="T11" fmla="*/ 519 w 519"/>
              <a:gd name="T12" fmla="*/ 387 h 3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9" h="387">
                <a:moveTo>
                  <a:pt x="0" y="387"/>
                </a:moveTo>
                <a:lnTo>
                  <a:pt x="215" y="387"/>
                </a:lnTo>
                <a:lnTo>
                  <a:pt x="519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0" name="Rectangle 22"/>
          <p:cNvSpPr>
            <a:spLocks noChangeArrowheads="1"/>
          </p:cNvSpPr>
          <p:nvPr/>
        </p:nvSpPr>
        <p:spPr bwMode="auto">
          <a:xfrm>
            <a:off x="1473200" y="2960688"/>
            <a:ext cx="1079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Deltoid tuberosity</a:t>
            </a:r>
            <a:endParaRPr lang="en-US" sz="1000" b="1">
              <a:latin typeface="Arial" charset="0"/>
            </a:endParaRPr>
          </a:p>
        </p:txBody>
      </p:sp>
      <p:sp>
        <p:nvSpPr>
          <p:cNvPr id="133141" name="Rectangle 23"/>
          <p:cNvSpPr>
            <a:spLocks noChangeArrowheads="1"/>
          </p:cNvSpPr>
          <p:nvPr/>
        </p:nvSpPr>
        <p:spPr bwMode="auto">
          <a:xfrm>
            <a:off x="4289425" y="561975"/>
            <a:ext cx="309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Head</a:t>
            </a:r>
            <a:endParaRPr lang="en-US" sz="1000" b="1">
              <a:latin typeface="Arial" charset="0"/>
            </a:endParaRPr>
          </a:p>
        </p:txBody>
      </p:sp>
      <p:sp>
        <p:nvSpPr>
          <p:cNvPr id="133143" name="Rectangle 25"/>
          <p:cNvSpPr>
            <a:spLocks noChangeArrowheads="1"/>
          </p:cNvSpPr>
          <p:nvPr/>
        </p:nvSpPr>
        <p:spPr bwMode="auto">
          <a:xfrm>
            <a:off x="1438275" y="1493838"/>
            <a:ext cx="933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Lesser tubercle</a:t>
            </a:r>
            <a:endParaRPr lang="en-US" sz="1000" b="1">
              <a:latin typeface="Arial" charset="0"/>
            </a:endParaRPr>
          </a:p>
        </p:txBody>
      </p:sp>
      <p:sp>
        <p:nvSpPr>
          <p:cNvPr id="133144" name="Line 26"/>
          <p:cNvSpPr>
            <a:spLocks noChangeShapeType="1"/>
          </p:cNvSpPr>
          <p:nvPr/>
        </p:nvSpPr>
        <p:spPr bwMode="auto">
          <a:xfrm flipH="1">
            <a:off x="2524125" y="701675"/>
            <a:ext cx="4079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5" name="Rectangle 27"/>
          <p:cNvSpPr>
            <a:spLocks noChangeArrowheads="1"/>
          </p:cNvSpPr>
          <p:nvPr/>
        </p:nvSpPr>
        <p:spPr bwMode="auto">
          <a:xfrm>
            <a:off x="1438275" y="617538"/>
            <a:ext cx="976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Greater tubercle</a:t>
            </a:r>
            <a:endParaRPr lang="en-US" sz="1000" b="1">
              <a:latin typeface="Arial" charset="0"/>
            </a:endParaRPr>
          </a:p>
        </p:txBody>
      </p:sp>
      <p:sp>
        <p:nvSpPr>
          <p:cNvPr id="133146" name="Line 28"/>
          <p:cNvSpPr>
            <a:spLocks noChangeShapeType="1"/>
          </p:cNvSpPr>
          <p:nvPr/>
        </p:nvSpPr>
        <p:spPr bwMode="auto">
          <a:xfrm>
            <a:off x="6046788" y="636588"/>
            <a:ext cx="539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7" name="Rectangle 29"/>
          <p:cNvSpPr>
            <a:spLocks noChangeArrowheads="1"/>
          </p:cNvSpPr>
          <p:nvPr/>
        </p:nvSpPr>
        <p:spPr bwMode="auto">
          <a:xfrm>
            <a:off x="6680200" y="566738"/>
            <a:ext cx="9763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Greater tubercle</a:t>
            </a:r>
            <a:endParaRPr lang="en-US" sz="1000" b="1">
              <a:latin typeface="Arial" charset="0"/>
            </a:endParaRPr>
          </a:p>
        </p:txBody>
      </p:sp>
      <p:sp>
        <p:nvSpPr>
          <p:cNvPr id="133149" name="Freeform 31"/>
          <p:cNvSpPr>
            <a:spLocks/>
          </p:cNvSpPr>
          <p:nvPr/>
        </p:nvSpPr>
        <p:spPr bwMode="auto">
          <a:xfrm>
            <a:off x="5014913" y="5294313"/>
            <a:ext cx="885825" cy="601662"/>
          </a:xfrm>
          <a:custGeom>
            <a:avLst/>
            <a:gdLst>
              <a:gd name="T0" fmla="*/ 2147483647 w 521"/>
              <a:gd name="T1" fmla="*/ 2147483647 h 354"/>
              <a:gd name="T2" fmla="*/ 2147483647 w 521"/>
              <a:gd name="T3" fmla="*/ 0 h 354"/>
              <a:gd name="T4" fmla="*/ 0 w 521"/>
              <a:gd name="T5" fmla="*/ 0 h 354"/>
              <a:gd name="T6" fmla="*/ 0 60000 65536"/>
              <a:gd name="T7" fmla="*/ 0 60000 65536"/>
              <a:gd name="T8" fmla="*/ 0 60000 65536"/>
              <a:gd name="T9" fmla="*/ 0 w 521"/>
              <a:gd name="T10" fmla="*/ 0 h 354"/>
              <a:gd name="T11" fmla="*/ 521 w 521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1" h="354">
                <a:moveTo>
                  <a:pt x="521" y="354"/>
                </a:moveTo>
                <a:lnTo>
                  <a:pt x="9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1" name="Rectangle 33"/>
          <p:cNvSpPr>
            <a:spLocks noChangeArrowheads="1"/>
          </p:cNvSpPr>
          <p:nvPr/>
        </p:nvSpPr>
        <p:spPr bwMode="auto">
          <a:xfrm>
            <a:off x="4340225" y="5208588"/>
            <a:ext cx="623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Olecranon</a:t>
            </a:r>
          </a:p>
          <a:p>
            <a:pPr algn="l"/>
            <a:r>
              <a:rPr lang="en-US" sz="1000" b="1">
                <a:latin typeface="Arial" charset="0"/>
              </a:rPr>
              <a:t>fossa</a:t>
            </a:r>
          </a:p>
        </p:txBody>
      </p:sp>
      <p:sp>
        <p:nvSpPr>
          <p:cNvPr id="133158" name="Rectangle 40"/>
          <p:cNvSpPr>
            <a:spLocks noChangeArrowheads="1"/>
          </p:cNvSpPr>
          <p:nvPr/>
        </p:nvSpPr>
        <p:spPr bwMode="auto">
          <a:xfrm>
            <a:off x="1698625" y="6629400"/>
            <a:ext cx="15557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sz="1000" b="1">
              <a:latin typeface="Arial" charset="0"/>
            </a:endParaRPr>
          </a:p>
        </p:txBody>
      </p:sp>
      <p:sp>
        <p:nvSpPr>
          <p:cNvPr id="133159" name="Rectangle 41"/>
          <p:cNvSpPr>
            <a:spLocks noChangeArrowheads="1"/>
          </p:cNvSpPr>
          <p:nvPr/>
        </p:nvSpPr>
        <p:spPr bwMode="auto">
          <a:xfrm>
            <a:off x="5241925" y="6629400"/>
            <a:ext cx="16351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sz="1000" b="1"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66800" y="533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066800" y="14478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219200" y="29718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38200" y="51816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33800" y="51054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038600" y="533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629400" y="533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4" descr="shi25707_07_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75" y="555625"/>
            <a:ext cx="325437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0" name="Line 9"/>
          <p:cNvSpPr>
            <a:spLocks noChangeShapeType="1"/>
          </p:cNvSpPr>
          <p:nvPr/>
        </p:nvSpPr>
        <p:spPr bwMode="auto">
          <a:xfrm>
            <a:off x="3921125" y="4445000"/>
            <a:ext cx="3397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1" name="Line 10"/>
          <p:cNvSpPr>
            <a:spLocks noChangeShapeType="1"/>
          </p:cNvSpPr>
          <p:nvPr/>
        </p:nvSpPr>
        <p:spPr bwMode="auto">
          <a:xfrm>
            <a:off x="2509838" y="3425825"/>
            <a:ext cx="74771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2" name="Line 11"/>
          <p:cNvSpPr>
            <a:spLocks noChangeShapeType="1"/>
          </p:cNvSpPr>
          <p:nvPr/>
        </p:nvSpPr>
        <p:spPr bwMode="auto">
          <a:xfrm>
            <a:off x="3054350" y="1749425"/>
            <a:ext cx="4286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3" name="Line 12"/>
          <p:cNvSpPr>
            <a:spLocks noChangeShapeType="1"/>
          </p:cNvSpPr>
          <p:nvPr/>
        </p:nvSpPr>
        <p:spPr bwMode="auto">
          <a:xfrm>
            <a:off x="2933700" y="1238250"/>
            <a:ext cx="3063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4" name="Freeform 13"/>
          <p:cNvSpPr>
            <a:spLocks/>
          </p:cNvSpPr>
          <p:nvPr/>
        </p:nvSpPr>
        <p:spPr bwMode="auto">
          <a:xfrm>
            <a:off x="3127375" y="950913"/>
            <a:ext cx="577850" cy="130175"/>
          </a:xfrm>
          <a:custGeom>
            <a:avLst/>
            <a:gdLst>
              <a:gd name="T0" fmla="*/ 2147483647 w 364"/>
              <a:gd name="T1" fmla="*/ 2147483647 h 82"/>
              <a:gd name="T2" fmla="*/ 2147483647 w 364"/>
              <a:gd name="T3" fmla="*/ 0 h 82"/>
              <a:gd name="T4" fmla="*/ 0 w 364"/>
              <a:gd name="T5" fmla="*/ 0 h 82"/>
              <a:gd name="T6" fmla="*/ 0 60000 65536"/>
              <a:gd name="T7" fmla="*/ 0 60000 65536"/>
              <a:gd name="T8" fmla="*/ 0 60000 65536"/>
              <a:gd name="T9" fmla="*/ 0 w 364"/>
              <a:gd name="T10" fmla="*/ 0 h 82"/>
              <a:gd name="T11" fmla="*/ 364 w 364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" h="82">
                <a:moveTo>
                  <a:pt x="364" y="82"/>
                </a:moveTo>
                <a:lnTo>
                  <a:pt x="66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6" name="Line 15"/>
          <p:cNvSpPr>
            <a:spLocks noChangeShapeType="1"/>
          </p:cNvSpPr>
          <p:nvPr/>
        </p:nvSpPr>
        <p:spPr bwMode="auto">
          <a:xfrm>
            <a:off x="5561013" y="1430338"/>
            <a:ext cx="7826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08" name="Freeform 17"/>
          <p:cNvSpPr>
            <a:spLocks/>
          </p:cNvSpPr>
          <p:nvPr/>
        </p:nvSpPr>
        <p:spPr bwMode="auto">
          <a:xfrm>
            <a:off x="5821363" y="2276475"/>
            <a:ext cx="520700" cy="66675"/>
          </a:xfrm>
          <a:custGeom>
            <a:avLst/>
            <a:gdLst>
              <a:gd name="T0" fmla="*/ 0 w 328"/>
              <a:gd name="T1" fmla="*/ 2147483647 h 42"/>
              <a:gd name="T2" fmla="*/ 2147483647 w 328"/>
              <a:gd name="T3" fmla="*/ 0 h 42"/>
              <a:gd name="T4" fmla="*/ 2147483647 w 328"/>
              <a:gd name="T5" fmla="*/ 0 h 42"/>
              <a:gd name="T6" fmla="*/ 0 60000 65536"/>
              <a:gd name="T7" fmla="*/ 0 60000 65536"/>
              <a:gd name="T8" fmla="*/ 0 60000 65536"/>
              <a:gd name="T9" fmla="*/ 0 w 328"/>
              <a:gd name="T10" fmla="*/ 0 h 42"/>
              <a:gd name="T11" fmla="*/ 328 w 328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" h="42">
                <a:moveTo>
                  <a:pt x="0" y="42"/>
                </a:moveTo>
                <a:lnTo>
                  <a:pt x="227" y="0"/>
                </a:lnTo>
                <a:lnTo>
                  <a:pt x="328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0" name="Line 19"/>
          <p:cNvSpPr>
            <a:spLocks noChangeShapeType="1"/>
          </p:cNvSpPr>
          <p:nvPr/>
        </p:nvSpPr>
        <p:spPr bwMode="auto">
          <a:xfrm flipH="1">
            <a:off x="3935413" y="617538"/>
            <a:ext cx="288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6215" name="Rectangle 24"/>
          <p:cNvSpPr>
            <a:spLocks noChangeArrowheads="1"/>
          </p:cNvSpPr>
          <p:nvPr/>
        </p:nvSpPr>
        <p:spPr bwMode="auto">
          <a:xfrm>
            <a:off x="4318000" y="4379913"/>
            <a:ext cx="274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Ulna</a:t>
            </a:r>
            <a:endParaRPr lang="en-US" b="1">
              <a:latin typeface="Arial" charset="0"/>
            </a:endParaRPr>
          </a:p>
        </p:txBody>
      </p:sp>
      <p:sp>
        <p:nvSpPr>
          <p:cNvPr id="136216" name="Rectangle 25"/>
          <p:cNvSpPr>
            <a:spLocks noChangeArrowheads="1"/>
          </p:cNvSpPr>
          <p:nvPr/>
        </p:nvSpPr>
        <p:spPr bwMode="auto">
          <a:xfrm>
            <a:off x="2032000" y="3346450"/>
            <a:ext cx="422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Radius</a:t>
            </a:r>
            <a:endParaRPr lang="en-US" b="1">
              <a:latin typeface="Arial" charset="0"/>
            </a:endParaRPr>
          </a:p>
        </p:txBody>
      </p:sp>
      <p:sp>
        <p:nvSpPr>
          <p:cNvPr id="136217" name="Rectangle 26"/>
          <p:cNvSpPr>
            <a:spLocks noChangeArrowheads="1"/>
          </p:cNvSpPr>
          <p:nvPr/>
        </p:nvSpPr>
        <p:spPr bwMode="auto">
          <a:xfrm>
            <a:off x="1962150" y="1665288"/>
            <a:ext cx="10271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Radial tuberosity</a:t>
            </a:r>
            <a:endParaRPr lang="en-US" b="1">
              <a:latin typeface="Arial" charset="0"/>
            </a:endParaRPr>
          </a:p>
        </p:txBody>
      </p:sp>
      <p:sp>
        <p:nvSpPr>
          <p:cNvPr id="136218" name="Rectangle 27"/>
          <p:cNvSpPr>
            <a:spLocks noChangeArrowheads="1"/>
          </p:cNvSpPr>
          <p:nvPr/>
        </p:nvSpPr>
        <p:spPr bwMode="auto">
          <a:xfrm>
            <a:off x="1985963" y="1163638"/>
            <a:ext cx="879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Head of radius</a:t>
            </a:r>
            <a:endParaRPr lang="en-US" b="1">
              <a:latin typeface="Arial" charset="0"/>
            </a:endParaRPr>
          </a:p>
        </p:txBody>
      </p:sp>
      <p:sp>
        <p:nvSpPr>
          <p:cNvPr id="136219" name="Rectangle 28"/>
          <p:cNvSpPr>
            <a:spLocks noChangeArrowheads="1"/>
          </p:cNvSpPr>
          <p:nvPr/>
        </p:nvSpPr>
        <p:spPr bwMode="auto">
          <a:xfrm>
            <a:off x="1978025" y="866775"/>
            <a:ext cx="1084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Coronoid process</a:t>
            </a:r>
            <a:endParaRPr lang="en-US" b="1">
              <a:latin typeface="Arial" charset="0"/>
            </a:endParaRPr>
          </a:p>
        </p:txBody>
      </p:sp>
      <p:sp>
        <p:nvSpPr>
          <p:cNvPr id="136221" name="Rectangle 30"/>
          <p:cNvSpPr>
            <a:spLocks noChangeArrowheads="1"/>
          </p:cNvSpPr>
          <p:nvPr/>
        </p:nvSpPr>
        <p:spPr bwMode="auto">
          <a:xfrm>
            <a:off x="4289425" y="544513"/>
            <a:ext cx="62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Olecranon</a:t>
            </a:r>
          </a:p>
          <a:p>
            <a:pPr algn="l"/>
            <a:r>
              <a:rPr lang="en-US" sz="1000" b="1">
                <a:latin typeface="Arial" charset="0"/>
              </a:rPr>
              <a:t>process</a:t>
            </a:r>
          </a:p>
        </p:txBody>
      </p:sp>
      <p:sp>
        <p:nvSpPr>
          <p:cNvPr id="136222" name="Rectangle 31"/>
          <p:cNvSpPr>
            <a:spLocks noChangeArrowheads="1"/>
          </p:cNvSpPr>
          <p:nvPr/>
        </p:nvSpPr>
        <p:spPr bwMode="auto">
          <a:xfrm>
            <a:off x="6432550" y="1357313"/>
            <a:ext cx="625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Olecranon</a:t>
            </a:r>
          </a:p>
          <a:p>
            <a:pPr algn="l"/>
            <a:r>
              <a:rPr lang="en-US" sz="1000" b="1">
                <a:latin typeface="Arial" charset="0"/>
              </a:rPr>
              <a:t>process</a:t>
            </a:r>
          </a:p>
        </p:txBody>
      </p:sp>
      <p:sp>
        <p:nvSpPr>
          <p:cNvPr id="136224" name="Rectangle 33"/>
          <p:cNvSpPr>
            <a:spLocks noChangeArrowheads="1"/>
          </p:cNvSpPr>
          <p:nvPr/>
        </p:nvSpPr>
        <p:spPr bwMode="auto">
          <a:xfrm>
            <a:off x="6432550" y="2197100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Coronoid</a:t>
            </a:r>
          </a:p>
          <a:p>
            <a:pPr algn="l"/>
            <a:r>
              <a:rPr lang="en-US" sz="1000" b="1">
                <a:latin typeface="Arial" charset="0"/>
              </a:rPr>
              <a:t>process</a:t>
            </a:r>
          </a:p>
        </p:txBody>
      </p:sp>
      <p:sp>
        <p:nvSpPr>
          <p:cNvPr id="136225" name="Rectangle 34"/>
          <p:cNvSpPr>
            <a:spLocks noChangeArrowheads="1"/>
          </p:cNvSpPr>
          <p:nvPr/>
        </p:nvSpPr>
        <p:spPr bwMode="auto">
          <a:xfrm>
            <a:off x="4392613" y="3713163"/>
            <a:ext cx="163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b="1">
              <a:latin typeface="Arial" charset="0"/>
            </a:endParaRPr>
          </a:p>
        </p:txBody>
      </p:sp>
      <p:sp>
        <p:nvSpPr>
          <p:cNvPr id="136226" name="Rectangle 35"/>
          <p:cNvSpPr>
            <a:spLocks noChangeArrowheads="1"/>
          </p:cNvSpPr>
          <p:nvPr/>
        </p:nvSpPr>
        <p:spPr bwMode="auto">
          <a:xfrm>
            <a:off x="2022475" y="64230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b="1"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52600" y="7620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524000" y="10668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600200" y="1600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066800" y="32766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191000" y="4343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400800" y="22098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00800" y="12192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267200" y="4572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4" descr="shi25707_07_4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8338" y="904875"/>
            <a:ext cx="26876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0" name="Freeform 5"/>
          <p:cNvSpPr>
            <a:spLocks/>
          </p:cNvSpPr>
          <p:nvPr/>
        </p:nvSpPr>
        <p:spPr bwMode="auto">
          <a:xfrm>
            <a:off x="4430713" y="655638"/>
            <a:ext cx="1676400" cy="714375"/>
          </a:xfrm>
          <a:custGeom>
            <a:avLst/>
            <a:gdLst>
              <a:gd name="T0" fmla="*/ 2147483647 w 1056"/>
              <a:gd name="T1" fmla="*/ 0 h 450"/>
              <a:gd name="T2" fmla="*/ 2147483647 w 1056"/>
              <a:gd name="T3" fmla="*/ 0 h 450"/>
              <a:gd name="T4" fmla="*/ 0 w 1056"/>
              <a:gd name="T5" fmla="*/ 2147483647 h 450"/>
              <a:gd name="T6" fmla="*/ 0 60000 65536"/>
              <a:gd name="T7" fmla="*/ 0 60000 65536"/>
              <a:gd name="T8" fmla="*/ 0 60000 65536"/>
              <a:gd name="T9" fmla="*/ 0 w 1056"/>
              <a:gd name="T10" fmla="*/ 0 h 450"/>
              <a:gd name="T11" fmla="*/ 1056 w 1056"/>
              <a:gd name="T12" fmla="*/ 450 h 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450">
                <a:moveTo>
                  <a:pt x="1056" y="0"/>
                </a:moveTo>
                <a:lnTo>
                  <a:pt x="528" y="0"/>
                </a:lnTo>
                <a:lnTo>
                  <a:pt x="0" y="45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1" name="Freeform 6"/>
          <p:cNvSpPr>
            <a:spLocks/>
          </p:cNvSpPr>
          <p:nvPr/>
        </p:nvSpPr>
        <p:spPr bwMode="auto">
          <a:xfrm>
            <a:off x="4951413" y="862013"/>
            <a:ext cx="1147762" cy="649287"/>
          </a:xfrm>
          <a:custGeom>
            <a:avLst/>
            <a:gdLst>
              <a:gd name="T0" fmla="*/ 2147483647 w 723"/>
              <a:gd name="T1" fmla="*/ 0 h 409"/>
              <a:gd name="T2" fmla="*/ 2147483647 w 723"/>
              <a:gd name="T3" fmla="*/ 0 h 409"/>
              <a:gd name="T4" fmla="*/ 0 w 723"/>
              <a:gd name="T5" fmla="*/ 2147483647 h 409"/>
              <a:gd name="T6" fmla="*/ 0 60000 65536"/>
              <a:gd name="T7" fmla="*/ 0 60000 65536"/>
              <a:gd name="T8" fmla="*/ 0 60000 65536"/>
              <a:gd name="T9" fmla="*/ 0 w 723"/>
              <a:gd name="T10" fmla="*/ 0 h 409"/>
              <a:gd name="T11" fmla="*/ 723 w 723"/>
              <a:gd name="T12" fmla="*/ 409 h 4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409">
                <a:moveTo>
                  <a:pt x="723" y="0"/>
                </a:moveTo>
                <a:lnTo>
                  <a:pt x="387" y="0"/>
                </a:lnTo>
                <a:lnTo>
                  <a:pt x="0" y="409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2" name="Line 7"/>
          <p:cNvSpPr>
            <a:spLocks noChangeShapeType="1"/>
          </p:cNvSpPr>
          <p:nvPr/>
        </p:nvSpPr>
        <p:spPr bwMode="auto">
          <a:xfrm>
            <a:off x="5645150" y="4195763"/>
            <a:ext cx="4492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3" name="Line 8"/>
          <p:cNvSpPr>
            <a:spLocks noChangeShapeType="1"/>
          </p:cNvSpPr>
          <p:nvPr/>
        </p:nvSpPr>
        <p:spPr bwMode="auto">
          <a:xfrm>
            <a:off x="5740400" y="4894263"/>
            <a:ext cx="3540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4" name="Line 9"/>
          <p:cNvSpPr>
            <a:spLocks noChangeShapeType="1"/>
          </p:cNvSpPr>
          <p:nvPr/>
        </p:nvSpPr>
        <p:spPr bwMode="auto">
          <a:xfrm>
            <a:off x="5740400" y="5402263"/>
            <a:ext cx="35401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5" name="Rectangle 10"/>
          <p:cNvSpPr>
            <a:spLocks noChangeArrowheads="1"/>
          </p:cNvSpPr>
          <p:nvPr/>
        </p:nvSpPr>
        <p:spPr bwMode="auto">
          <a:xfrm>
            <a:off x="6161088" y="5299075"/>
            <a:ext cx="62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Arial" charset="0"/>
              </a:rPr>
              <a:t>Distal</a:t>
            </a:r>
          </a:p>
          <a:p>
            <a:pPr algn="l"/>
            <a:r>
              <a:rPr lang="en-US" sz="1300" b="1">
                <a:latin typeface="Arial" charset="0"/>
              </a:rPr>
              <a:t>phalanx</a:t>
            </a:r>
          </a:p>
        </p:txBody>
      </p:sp>
      <p:sp>
        <p:nvSpPr>
          <p:cNvPr id="137226" name="Rectangle 11"/>
          <p:cNvSpPr>
            <a:spLocks noChangeArrowheads="1"/>
          </p:cNvSpPr>
          <p:nvPr/>
        </p:nvSpPr>
        <p:spPr bwMode="auto">
          <a:xfrm>
            <a:off x="6161088" y="4786313"/>
            <a:ext cx="62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Arial" charset="0"/>
              </a:rPr>
              <a:t>Middle</a:t>
            </a:r>
          </a:p>
          <a:p>
            <a:pPr algn="l"/>
            <a:r>
              <a:rPr lang="en-US" sz="1300" b="1">
                <a:latin typeface="Arial" charset="0"/>
              </a:rPr>
              <a:t>phalanx</a:t>
            </a:r>
          </a:p>
        </p:txBody>
      </p:sp>
      <p:sp>
        <p:nvSpPr>
          <p:cNvPr id="137227" name="Rectangle 12"/>
          <p:cNvSpPr>
            <a:spLocks noChangeArrowheads="1"/>
          </p:cNvSpPr>
          <p:nvPr/>
        </p:nvSpPr>
        <p:spPr bwMode="auto">
          <a:xfrm>
            <a:off x="6161088" y="4083050"/>
            <a:ext cx="69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Arial" charset="0"/>
              </a:rPr>
              <a:t>Proximal</a:t>
            </a:r>
          </a:p>
          <a:p>
            <a:pPr algn="l"/>
            <a:r>
              <a:rPr lang="en-US" sz="1300" b="1">
                <a:latin typeface="Arial" charset="0"/>
              </a:rPr>
              <a:t>phalanx</a:t>
            </a:r>
          </a:p>
        </p:txBody>
      </p:sp>
      <p:sp>
        <p:nvSpPr>
          <p:cNvPr id="137228" name="Freeform 13"/>
          <p:cNvSpPr>
            <a:spLocks/>
          </p:cNvSpPr>
          <p:nvPr/>
        </p:nvSpPr>
        <p:spPr bwMode="auto">
          <a:xfrm>
            <a:off x="3121025" y="908050"/>
            <a:ext cx="1404938" cy="1238250"/>
          </a:xfrm>
          <a:custGeom>
            <a:avLst/>
            <a:gdLst>
              <a:gd name="T0" fmla="*/ 2147483647 w 885"/>
              <a:gd name="T1" fmla="*/ 2147483647 h 780"/>
              <a:gd name="T2" fmla="*/ 2147483647 w 885"/>
              <a:gd name="T3" fmla="*/ 0 h 780"/>
              <a:gd name="T4" fmla="*/ 0 w 885"/>
              <a:gd name="T5" fmla="*/ 0 h 780"/>
              <a:gd name="T6" fmla="*/ 0 60000 65536"/>
              <a:gd name="T7" fmla="*/ 0 60000 65536"/>
              <a:gd name="T8" fmla="*/ 0 60000 65536"/>
              <a:gd name="T9" fmla="*/ 0 w 885"/>
              <a:gd name="T10" fmla="*/ 0 h 780"/>
              <a:gd name="T11" fmla="*/ 885 w 885"/>
              <a:gd name="T12" fmla="*/ 780 h 7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5" h="780">
                <a:moveTo>
                  <a:pt x="885" y="780"/>
                </a:moveTo>
                <a:lnTo>
                  <a:pt x="265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29" name="Freeform 14"/>
          <p:cNvSpPr>
            <a:spLocks/>
          </p:cNvSpPr>
          <p:nvPr/>
        </p:nvSpPr>
        <p:spPr bwMode="auto">
          <a:xfrm>
            <a:off x="3041650" y="1143000"/>
            <a:ext cx="1557338" cy="1355725"/>
          </a:xfrm>
          <a:custGeom>
            <a:avLst/>
            <a:gdLst>
              <a:gd name="T0" fmla="*/ 2147483647 w 981"/>
              <a:gd name="T1" fmla="*/ 2147483647 h 854"/>
              <a:gd name="T2" fmla="*/ 2147483647 w 981"/>
              <a:gd name="T3" fmla="*/ 0 h 854"/>
              <a:gd name="T4" fmla="*/ 0 w 981"/>
              <a:gd name="T5" fmla="*/ 0 h 854"/>
              <a:gd name="T6" fmla="*/ 0 60000 65536"/>
              <a:gd name="T7" fmla="*/ 0 60000 65536"/>
              <a:gd name="T8" fmla="*/ 0 60000 65536"/>
              <a:gd name="T9" fmla="*/ 0 w 981"/>
              <a:gd name="T10" fmla="*/ 0 h 854"/>
              <a:gd name="T11" fmla="*/ 981 w 981"/>
              <a:gd name="T12" fmla="*/ 854 h 8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1" h="854">
                <a:moveTo>
                  <a:pt x="981" y="854"/>
                </a:moveTo>
                <a:lnTo>
                  <a:pt x="31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0" name="Freeform 15"/>
          <p:cNvSpPr>
            <a:spLocks/>
          </p:cNvSpPr>
          <p:nvPr/>
        </p:nvSpPr>
        <p:spPr bwMode="auto">
          <a:xfrm>
            <a:off x="3146425" y="1408113"/>
            <a:ext cx="1250950" cy="1196975"/>
          </a:xfrm>
          <a:custGeom>
            <a:avLst/>
            <a:gdLst>
              <a:gd name="T0" fmla="*/ 2147483647 w 788"/>
              <a:gd name="T1" fmla="*/ 2147483647 h 754"/>
              <a:gd name="T2" fmla="*/ 2147483647 w 788"/>
              <a:gd name="T3" fmla="*/ 0 h 754"/>
              <a:gd name="T4" fmla="*/ 0 w 788"/>
              <a:gd name="T5" fmla="*/ 0 h 754"/>
              <a:gd name="T6" fmla="*/ 0 60000 65536"/>
              <a:gd name="T7" fmla="*/ 0 60000 65536"/>
              <a:gd name="T8" fmla="*/ 0 60000 65536"/>
              <a:gd name="T9" fmla="*/ 0 w 788"/>
              <a:gd name="T10" fmla="*/ 0 h 754"/>
              <a:gd name="T11" fmla="*/ 788 w 788"/>
              <a:gd name="T12" fmla="*/ 754 h 7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8" h="754">
                <a:moveTo>
                  <a:pt x="788" y="754"/>
                </a:moveTo>
                <a:lnTo>
                  <a:pt x="25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1" name="Freeform 16"/>
          <p:cNvSpPr>
            <a:spLocks/>
          </p:cNvSpPr>
          <p:nvPr/>
        </p:nvSpPr>
        <p:spPr bwMode="auto">
          <a:xfrm>
            <a:off x="3195638" y="1622425"/>
            <a:ext cx="884237" cy="801688"/>
          </a:xfrm>
          <a:custGeom>
            <a:avLst/>
            <a:gdLst>
              <a:gd name="T0" fmla="*/ 0 w 557"/>
              <a:gd name="T1" fmla="*/ 0 h 505"/>
              <a:gd name="T2" fmla="*/ 2147483647 w 557"/>
              <a:gd name="T3" fmla="*/ 0 h 505"/>
              <a:gd name="T4" fmla="*/ 2147483647 w 557"/>
              <a:gd name="T5" fmla="*/ 2147483647 h 505"/>
              <a:gd name="T6" fmla="*/ 0 60000 65536"/>
              <a:gd name="T7" fmla="*/ 0 60000 65536"/>
              <a:gd name="T8" fmla="*/ 0 60000 65536"/>
              <a:gd name="T9" fmla="*/ 0 w 557"/>
              <a:gd name="T10" fmla="*/ 0 h 505"/>
              <a:gd name="T11" fmla="*/ 557 w 557"/>
              <a:gd name="T12" fmla="*/ 505 h 5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7" h="505">
                <a:moveTo>
                  <a:pt x="0" y="0"/>
                </a:moveTo>
                <a:lnTo>
                  <a:pt x="239" y="0"/>
                </a:lnTo>
                <a:lnTo>
                  <a:pt x="557" y="505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32" name="Rectangle 17"/>
          <p:cNvSpPr>
            <a:spLocks noChangeArrowheads="1"/>
          </p:cNvSpPr>
          <p:nvPr/>
        </p:nvSpPr>
        <p:spPr bwMode="auto">
          <a:xfrm>
            <a:off x="2297113" y="1506538"/>
            <a:ext cx="8270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Trapezium</a:t>
            </a:r>
            <a:endParaRPr lang="en-US" b="1">
              <a:latin typeface="Arial" charset="0"/>
            </a:endParaRPr>
          </a:p>
        </p:txBody>
      </p:sp>
      <p:sp>
        <p:nvSpPr>
          <p:cNvPr id="137233" name="Rectangle 18"/>
          <p:cNvSpPr>
            <a:spLocks noChangeArrowheads="1"/>
          </p:cNvSpPr>
          <p:nvPr/>
        </p:nvSpPr>
        <p:spPr bwMode="auto">
          <a:xfrm>
            <a:off x="2012950" y="6451600"/>
            <a:ext cx="2032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(a)</a:t>
            </a:r>
            <a:endParaRPr lang="en-US" b="1">
              <a:latin typeface="Arial" charset="0"/>
            </a:endParaRPr>
          </a:p>
        </p:txBody>
      </p:sp>
      <p:sp>
        <p:nvSpPr>
          <p:cNvPr id="137234" name="Rectangle 19"/>
          <p:cNvSpPr>
            <a:spLocks noChangeArrowheads="1"/>
          </p:cNvSpPr>
          <p:nvPr/>
        </p:nvSpPr>
        <p:spPr bwMode="auto">
          <a:xfrm>
            <a:off x="2312988" y="1290638"/>
            <a:ext cx="7826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Trapezoid</a:t>
            </a:r>
            <a:endParaRPr lang="en-US" b="1">
              <a:latin typeface="Arial" charset="0"/>
            </a:endParaRPr>
          </a:p>
        </p:txBody>
      </p:sp>
      <p:sp>
        <p:nvSpPr>
          <p:cNvPr id="137235" name="Rectangle 20"/>
          <p:cNvSpPr>
            <a:spLocks noChangeArrowheads="1"/>
          </p:cNvSpPr>
          <p:nvPr/>
        </p:nvSpPr>
        <p:spPr bwMode="auto">
          <a:xfrm>
            <a:off x="2336800" y="1033463"/>
            <a:ext cx="6540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Capitate</a:t>
            </a:r>
            <a:endParaRPr lang="en-US" b="1">
              <a:latin typeface="Arial" charset="0"/>
            </a:endParaRPr>
          </a:p>
        </p:txBody>
      </p:sp>
      <p:sp>
        <p:nvSpPr>
          <p:cNvPr id="137236" name="Rectangle 21"/>
          <p:cNvSpPr>
            <a:spLocks noChangeArrowheads="1"/>
          </p:cNvSpPr>
          <p:nvPr/>
        </p:nvSpPr>
        <p:spPr bwMode="auto">
          <a:xfrm>
            <a:off x="2316163" y="804863"/>
            <a:ext cx="746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Scaphoid</a:t>
            </a:r>
            <a:endParaRPr lang="en-US" b="1">
              <a:latin typeface="Arial" charset="0"/>
            </a:endParaRPr>
          </a:p>
        </p:txBody>
      </p:sp>
      <p:sp>
        <p:nvSpPr>
          <p:cNvPr id="137237" name="Rectangle 22"/>
          <p:cNvSpPr>
            <a:spLocks noChangeArrowheads="1"/>
          </p:cNvSpPr>
          <p:nvPr/>
        </p:nvSpPr>
        <p:spPr bwMode="auto">
          <a:xfrm>
            <a:off x="6192838" y="750888"/>
            <a:ext cx="3587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Ulna</a:t>
            </a:r>
            <a:endParaRPr lang="en-US" b="1">
              <a:latin typeface="Arial" charset="0"/>
            </a:endParaRPr>
          </a:p>
        </p:txBody>
      </p:sp>
      <p:sp>
        <p:nvSpPr>
          <p:cNvPr id="137238" name="Rectangle 23"/>
          <p:cNvSpPr>
            <a:spLocks noChangeArrowheads="1"/>
          </p:cNvSpPr>
          <p:nvPr/>
        </p:nvSpPr>
        <p:spPr bwMode="auto">
          <a:xfrm>
            <a:off x="6192838" y="541338"/>
            <a:ext cx="5524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Radius</a:t>
            </a:r>
            <a:endParaRPr lang="en-US" b="1">
              <a:latin typeface="Arial" charset="0"/>
            </a:endParaRPr>
          </a:p>
        </p:txBody>
      </p:sp>
      <p:sp>
        <p:nvSpPr>
          <p:cNvPr id="137239" name="Freeform 24"/>
          <p:cNvSpPr>
            <a:spLocks/>
          </p:cNvSpPr>
          <p:nvPr/>
        </p:nvSpPr>
        <p:spPr bwMode="auto">
          <a:xfrm>
            <a:off x="4810125" y="1055688"/>
            <a:ext cx="1281113" cy="1123950"/>
          </a:xfrm>
          <a:custGeom>
            <a:avLst/>
            <a:gdLst>
              <a:gd name="T0" fmla="*/ 0 w 807"/>
              <a:gd name="T1" fmla="*/ 2147483647 h 708"/>
              <a:gd name="T2" fmla="*/ 2147483647 w 807"/>
              <a:gd name="T3" fmla="*/ 0 h 708"/>
              <a:gd name="T4" fmla="*/ 2147483647 w 807"/>
              <a:gd name="T5" fmla="*/ 0 h 708"/>
              <a:gd name="T6" fmla="*/ 0 60000 65536"/>
              <a:gd name="T7" fmla="*/ 0 60000 65536"/>
              <a:gd name="T8" fmla="*/ 0 60000 65536"/>
              <a:gd name="T9" fmla="*/ 0 w 807"/>
              <a:gd name="T10" fmla="*/ 0 h 708"/>
              <a:gd name="T11" fmla="*/ 807 w 807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7" h="708">
                <a:moveTo>
                  <a:pt x="0" y="708"/>
                </a:moveTo>
                <a:lnTo>
                  <a:pt x="591" y="0"/>
                </a:lnTo>
                <a:lnTo>
                  <a:pt x="807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0" name="Freeform 25"/>
          <p:cNvSpPr>
            <a:spLocks/>
          </p:cNvSpPr>
          <p:nvPr/>
        </p:nvSpPr>
        <p:spPr bwMode="auto">
          <a:xfrm>
            <a:off x="4856163" y="1292225"/>
            <a:ext cx="1235075" cy="1227138"/>
          </a:xfrm>
          <a:custGeom>
            <a:avLst/>
            <a:gdLst>
              <a:gd name="T0" fmla="*/ 0 w 778"/>
              <a:gd name="T1" fmla="*/ 2147483647 h 773"/>
              <a:gd name="T2" fmla="*/ 2147483647 w 778"/>
              <a:gd name="T3" fmla="*/ 0 h 773"/>
              <a:gd name="T4" fmla="*/ 2147483647 w 778"/>
              <a:gd name="T5" fmla="*/ 0 h 773"/>
              <a:gd name="T6" fmla="*/ 0 60000 65536"/>
              <a:gd name="T7" fmla="*/ 0 60000 65536"/>
              <a:gd name="T8" fmla="*/ 0 60000 65536"/>
              <a:gd name="T9" fmla="*/ 0 w 778"/>
              <a:gd name="T10" fmla="*/ 0 h 773"/>
              <a:gd name="T11" fmla="*/ 778 w 778"/>
              <a:gd name="T12" fmla="*/ 773 h 7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8" h="773">
                <a:moveTo>
                  <a:pt x="0" y="773"/>
                </a:moveTo>
                <a:lnTo>
                  <a:pt x="562" y="0"/>
                </a:lnTo>
                <a:lnTo>
                  <a:pt x="7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1" name="Freeform 26"/>
          <p:cNvSpPr>
            <a:spLocks/>
          </p:cNvSpPr>
          <p:nvPr/>
        </p:nvSpPr>
        <p:spPr bwMode="auto">
          <a:xfrm>
            <a:off x="5005388" y="1519238"/>
            <a:ext cx="1085850" cy="974725"/>
          </a:xfrm>
          <a:custGeom>
            <a:avLst/>
            <a:gdLst>
              <a:gd name="T0" fmla="*/ 0 w 684"/>
              <a:gd name="T1" fmla="*/ 2147483647 h 614"/>
              <a:gd name="T2" fmla="*/ 2147483647 w 684"/>
              <a:gd name="T3" fmla="*/ 0 h 614"/>
              <a:gd name="T4" fmla="*/ 2147483647 w 684"/>
              <a:gd name="T5" fmla="*/ 0 h 614"/>
              <a:gd name="T6" fmla="*/ 0 60000 65536"/>
              <a:gd name="T7" fmla="*/ 0 60000 65536"/>
              <a:gd name="T8" fmla="*/ 0 60000 65536"/>
              <a:gd name="T9" fmla="*/ 0 w 684"/>
              <a:gd name="T10" fmla="*/ 0 h 614"/>
              <a:gd name="T11" fmla="*/ 684 w 684"/>
              <a:gd name="T12" fmla="*/ 614 h 6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4" h="614">
                <a:moveTo>
                  <a:pt x="0" y="614"/>
                </a:moveTo>
                <a:lnTo>
                  <a:pt x="468" y="0"/>
                </a:lnTo>
                <a:lnTo>
                  <a:pt x="68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2" name="Freeform 27"/>
          <p:cNvSpPr>
            <a:spLocks/>
          </p:cNvSpPr>
          <p:nvPr/>
        </p:nvSpPr>
        <p:spPr bwMode="auto">
          <a:xfrm>
            <a:off x="5173663" y="1762125"/>
            <a:ext cx="917575" cy="654050"/>
          </a:xfrm>
          <a:custGeom>
            <a:avLst/>
            <a:gdLst>
              <a:gd name="T0" fmla="*/ 0 w 578"/>
              <a:gd name="T1" fmla="*/ 2147483647 h 412"/>
              <a:gd name="T2" fmla="*/ 2147483647 w 578"/>
              <a:gd name="T3" fmla="*/ 0 h 412"/>
              <a:gd name="T4" fmla="*/ 2147483647 w 578"/>
              <a:gd name="T5" fmla="*/ 0 h 412"/>
              <a:gd name="T6" fmla="*/ 0 60000 65536"/>
              <a:gd name="T7" fmla="*/ 0 60000 65536"/>
              <a:gd name="T8" fmla="*/ 0 60000 65536"/>
              <a:gd name="T9" fmla="*/ 0 w 578"/>
              <a:gd name="T10" fmla="*/ 0 h 412"/>
              <a:gd name="T11" fmla="*/ 578 w 578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8" h="412">
                <a:moveTo>
                  <a:pt x="0" y="412"/>
                </a:moveTo>
                <a:lnTo>
                  <a:pt x="362" y="0"/>
                </a:lnTo>
                <a:lnTo>
                  <a:pt x="5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43" name="Rectangle 28"/>
          <p:cNvSpPr>
            <a:spLocks noChangeArrowheads="1"/>
          </p:cNvSpPr>
          <p:nvPr/>
        </p:nvSpPr>
        <p:spPr bwMode="auto">
          <a:xfrm>
            <a:off x="6192838" y="941388"/>
            <a:ext cx="54451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Lunate</a:t>
            </a:r>
            <a:endParaRPr lang="en-US" b="1">
              <a:latin typeface="Arial" charset="0"/>
            </a:endParaRPr>
          </a:p>
        </p:txBody>
      </p:sp>
      <p:sp>
        <p:nvSpPr>
          <p:cNvPr id="137244" name="Rectangle 29"/>
          <p:cNvSpPr>
            <a:spLocks noChangeArrowheads="1"/>
          </p:cNvSpPr>
          <p:nvPr/>
        </p:nvSpPr>
        <p:spPr bwMode="auto">
          <a:xfrm>
            <a:off x="6192838" y="1176338"/>
            <a:ext cx="596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Hamate</a:t>
            </a:r>
            <a:endParaRPr lang="en-US" b="1">
              <a:latin typeface="Arial" charset="0"/>
            </a:endParaRPr>
          </a:p>
        </p:txBody>
      </p:sp>
      <p:sp>
        <p:nvSpPr>
          <p:cNvPr id="137245" name="Rectangle 30"/>
          <p:cNvSpPr>
            <a:spLocks noChangeArrowheads="1"/>
          </p:cNvSpPr>
          <p:nvPr/>
        </p:nvSpPr>
        <p:spPr bwMode="auto">
          <a:xfrm>
            <a:off x="6192838" y="1408113"/>
            <a:ext cx="873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Triquetrum</a:t>
            </a:r>
            <a:endParaRPr lang="en-US" b="1">
              <a:latin typeface="Arial" charset="0"/>
            </a:endParaRPr>
          </a:p>
        </p:txBody>
      </p:sp>
      <p:sp>
        <p:nvSpPr>
          <p:cNvPr id="137246" name="Rectangle 31"/>
          <p:cNvSpPr>
            <a:spLocks noChangeArrowheads="1"/>
          </p:cNvSpPr>
          <p:nvPr/>
        </p:nvSpPr>
        <p:spPr bwMode="auto">
          <a:xfrm>
            <a:off x="6192838" y="1660525"/>
            <a:ext cx="6604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Pisiform</a:t>
            </a:r>
            <a:endParaRPr lang="en-US" b="1">
              <a:latin typeface="Arial" charset="0"/>
            </a:endParaRPr>
          </a:p>
        </p:txBody>
      </p:sp>
      <p:sp>
        <p:nvSpPr>
          <p:cNvPr id="137247" name="Rectangle 32"/>
          <p:cNvSpPr>
            <a:spLocks noChangeArrowheads="1"/>
          </p:cNvSpPr>
          <p:nvPr/>
        </p:nvSpPr>
        <p:spPr bwMode="auto">
          <a:xfrm>
            <a:off x="2041525" y="4935538"/>
            <a:ext cx="828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Phalanges</a:t>
            </a:r>
            <a:endParaRPr lang="en-US" b="1">
              <a:latin typeface="Arial" charset="0"/>
            </a:endParaRPr>
          </a:p>
        </p:txBody>
      </p:sp>
      <p:sp>
        <p:nvSpPr>
          <p:cNvPr id="137248" name="Rectangle 33"/>
          <p:cNvSpPr>
            <a:spLocks noChangeArrowheads="1"/>
          </p:cNvSpPr>
          <p:nvPr/>
        </p:nvSpPr>
        <p:spPr bwMode="auto">
          <a:xfrm>
            <a:off x="1914525" y="3135313"/>
            <a:ext cx="96661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 smtClean="0">
                <a:solidFill>
                  <a:srgbClr val="000000"/>
                </a:solidFill>
                <a:latin typeface="Arial" charset="0"/>
              </a:rPr>
              <a:t>Metacarpals</a:t>
            </a:r>
            <a:endParaRPr lang="en-US" sz="13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249" name="Rectangle 34"/>
          <p:cNvSpPr>
            <a:spLocks noChangeArrowheads="1"/>
          </p:cNvSpPr>
          <p:nvPr/>
        </p:nvSpPr>
        <p:spPr bwMode="auto">
          <a:xfrm>
            <a:off x="2276475" y="2125663"/>
            <a:ext cx="612347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 smtClean="0">
                <a:solidFill>
                  <a:srgbClr val="000000"/>
                </a:solidFill>
                <a:latin typeface="Arial" charset="0"/>
              </a:rPr>
              <a:t>Carpals</a:t>
            </a:r>
            <a:endParaRPr lang="en-US" sz="13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250" name="Rectangle 35"/>
          <p:cNvSpPr>
            <a:spLocks noChangeArrowheads="1"/>
          </p:cNvSpPr>
          <p:nvPr/>
        </p:nvSpPr>
        <p:spPr bwMode="auto">
          <a:xfrm>
            <a:off x="5302250" y="313055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b="1">
              <a:latin typeface="Arial" charset="0"/>
            </a:endParaRPr>
          </a:p>
        </p:txBody>
      </p:sp>
      <p:sp>
        <p:nvSpPr>
          <p:cNvPr id="137251" name="Rectangle 36"/>
          <p:cNvSpPr>
            <a:spLocks noChangeArrowheads="1"/>
          </p:cNvSpPr>
          <p:nvPr/>
        </p:nvSpPr>
        <p:spPr bwMode="auto">
          <a:xfrm>
            <a:off x="4924425" y="330200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b="1">
              <a:latin typeface="Arial" charset="0"/>
            </a:endParaRPr>
          </a:p>
        </p:txBody>
      </p:sp>
      <p:sp>
        <p:nvSpPr>
          <p:cNvPr id="137252" name="Rectangle 37"/>
          <p:cNvSpPr>
            <a:spLocks noChangeArrowheads="1"/>
          </p:cNvSpPr>
          <p:nvPr/>
        </p:nvSpPr>
        <p:spPr bwMode="auto">
          <a:xfrm>
            <a:off x="4530725" y="332105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b="1">
              <a:latin typeface="Arial" charset="0"/>
            </a:endParaRPr>
          </a:p>
        </p:txBody>
      </p:sp>
      <p:sp>
        <p:nvSpPr>
          <p:cNvPr id="137253" name="Rectangle 38"/>
          <p:cNvSpPr>
            <a:spLocks noChangeArrowheads="1"/>
          </p:cNvSpPr>
          <p:nvPr/>
        </p:nvSpPr>
        <p:spPr bwMode="auto">
          <a:xfrm>
            <a:off x="4157663" y="322580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b="1">
              <a:latin typeface="Arial" charset="0"/>
            </a:endParaRPr>
          </a:p>
        </p:txBody>
      </p:sp>
      <p:sp>
        <p:nvSpPr>
          <p:cNvPr id="137254" name="Rectangle 39"/>
          <p:cNvSpPr>
            <a:spLocks noChangeArrowheads="1"/>
          </p:cNvSpPr>
          <p:nvPr/>
        </p:nvSpPr>
        <p:spPr bwMode="auto">
          <a:xfrm>
            <a:off x="3752850" y="28225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b="1">
              <a:latin typeface="Arial" charset="0"/>
            </a:endParaRPr>
          </a:p>
        </p:txBody>
      </p:sp>
      <p:sp>
        <p:nvSpPr>
          <p:cNvPr id="137255" name="Freeform 40"/>
          <p:cNvSpPr>
            <a:spLocks/>
          </p:cNvSpPr>
          <p:nvPr/>
        </p:nvSpPr>
        <p:spPr bwMode="auto">
          <a:xfrm>
            <a:off x="3038475" y="1927225"/>
            <a:ext cx="771525" cy="628650"/>
          </a:xfrm>
          <a:custGeom>
            <a:avLst/>
            <a:gdLst>
              <a:gd name="T0" fmla="*/ 2147483647 w 486"/>
              <a:gd name="T1" fmla="*/ 2147483647 h 396"/>
              <a:gd name="T2" fmla="*/ 0 w 486"/>
              <a:gd name="T3" fmla="*/ 2147483647 h 396"/>
              <a:gd name="T4" fmla="*/ 0 w 486"/>
              <a:gd name="T5" fmla="*/ 0 h 396"/>
              <a:gd name="T6" fmla="*/ 2147483647 w 486"/>
              <a:gd name="T7" fmla="*/ 0 h 396"/>
              <a:gd name="T8" fmla="*/ 0 60000 65536"/>
              <a:gd name="T9" fmla="*/ 0 60000 65536"/>
              <a:gd name="T10" fmla="*/ 0 60000 65536"/>
              <a:gd name="T11" fmla="*/ 0 60000 65536"/>
              <a:gd name="T12" fmla="*/ 0 w 486"/>
              <a:gd name="T13" fmla="*/ 0 h 396"/>
              <a:gd name="T14" fmla="*/ 486 w 486"/>
              <a:gd name="T15" fmla="*/ 396 h 3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6" h="396">
                <a:moveTo>
                  <a:pt x="486" y="396"/>
                </a:moveTo>
                <a:lnTo>
                  <a:pt x="0" y="396"/>
                </a:lnTo>
                <a:lnTo>
                  <a:pt x="0" y="0"/>
                </a:lnTo>
                <a:lnTo>
                  <a:pt x="33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56" name="Line 41"/>
          <p:cNvSpPr>
            <a:spLocks noChangeShapeType="1"/>
          </p:cNvSpPr>
          <p:nvPr/>
        </p:nvSpPr>
        <p:spPr bwMode="auto">
          <a:xfrm flipH="1">
            <a:off x="2943225" y="2241550"/>
            <a:ext cx="95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57" name="Freeform 42"/>
          <p:cNvSpPr>
            <a:spLocks/>
          </p:cNvSpPr>
          <p:nvPr/>
        </p:nvSpPr>
        <p:spPr bwMode="auto">
          <a:xfrm>
            <a:off x="3038475" y="2605088"/>
            <a:ext cx="722313" cy="912812"/>
          </a:xfrm>
          <a:custGeom>
            <a:avLst/>
            <a:gdLst>
              <a:gd name="T0" fmla="*/ 2147483647 w 455"/>
              <a:gd name="T1" fmla="*/ 2147483647 h 575"/>
              <a:gd name="T2" fmla="*/ 0 w 455"/>
              <a:gd name="T3" fmla="*/ 2147483647 h 575"/>
              <a:gd name="T4" fmla="*/ 0 w 455"/>
              <a:gd name="T5" fmla="*/ 0 h 575"/>
              <a:gd name="T6" fmla="*/ 2147483647 w 455"/>
              <a:gd name="T7" fmla="*/ 0 h 575"/>
              <a:gd name="T8" fmla="*/ 0 60000 65536"/>
              <a:gd name="T9" fmla="*/ 0 60000 65536"/>
              <a:gd name="T10" fmla="*/ 0 60000 65536"/>
              <a:gd name="T11" fmla="*/ 0 60000 65536"/>
              <a:gd name="T12" fmla="*/ 0 w 455"/>
              <a:gd name="T13" fmla="*/ 0 h 575"/>
              <a:gd name="T14" fmla="*/ 455 w 455"/>
              <a:gd name="T15" fmla="*/ 575 h 5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5" h="575">
                <a:moveTo>
                  <a:pt x="208" y="575"/>
                </a:moveTo>
                <a:lnTo>
                  <a:pt x="0" y="575"/>
                </a:lnTo>
                <a:lnTo>
                  <a:pt x="0" y="0"/>
                </a:lnTo>
                <a:lnTo>
                  <a:pt x="455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58" name="Line 43"/>
          <p:cNvSpPr>
            <a:spLocks noChangeShapeType="1"/>
          </p:cNvSpPr>
          <p:nvPr/>
        </p:nvSpPr>
        <p:spPr bwMode="auto">
          <a:xfrm flipH="1">
            <a:off x="2943225" y="3241675"/>
            <a:ext cx="95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59" name="Freeform 44"/>
          <p:cNvSpPr>
            <a:spLocks/>
          </p:cNvSpPr>
          <p:nvPr/>
        </p:nvSpPr>
        <p:spPr bwMode="auto">
          <a:xfrm>
            <a:off x="3038475" y="3567113"/>
            <a:ext cx="1077913" cy="2801937"/>
          </a:xfrm>
          <a:custGeom>
            <a:avLst/>
            <a:gdLst>
              <a:gd name="T0" fmla="*/ 2147483647 w 679"/>
              <a:gd name="T1" fmla="*/ 2147483647 h 1765"/>
              <a:gd name="T2" fmla="*/ 0 w 679"/>
              <a:gd name="T3" fmla="*/ 2147483647 h 1765"/>
              <a:gd name="T4" fmla="*/ 0 w 679"/>
              <a:gd name="T5" fmla="*/ 0 h 1765"/>
              <a:gd name="T6" fmla="*/ 2147483647 w 679"/>
              <a:gd name="T7" fmla="*/ 0 h 1765"/>
              <a:gd name="T8" fmla="*/ 0 60000 65536"/>
              <a:gd name="T9" fmla="*/ 0 60000 65536"/>
              <a:gd name="T10" fmla="*/ 0 60000 65536"/>
              <a:gd name="T11" fmla="*/ 0 60000 65536"/>
              <a:gd name="T12" fmla="*/ 0 w 679"/>
              <a:gd name="T13" fmla="*/ 0 h 1765"/>
              <a:gd name="T14" fmla="*/ 679 w 679"/>
              <a:gd name="T15" fmla="*/ 1765 h 17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9" h="1765">
                <a:moveTo>
                  <a:pt x="679" y="1765"/>
                </a:moveTo>
                <a:lnTo>
                  <a:pt x="0" y="1765"/>
                </a:lnTo>
                <a:lnTo>
                  <a:pt x="0" y="0"/>
                </a:lnTo>
                <a:lnTo>
                  <a:pt x="20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7260" name="Line 45"/>
          <p:cNvSpPr>
            <a:spLocks noChangeShapeType="1"/>
          </p:cNvSpPr>
          <p:nvPr/>
        </p:nvSpPr>
        <p:spPr bwMode="auto">
          <a:xfrm flipH="1">
            <a:off x="2943225" y="5038725"/>
            <a:ext cx="95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600200" y="7620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76400" y="9906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752600" y="12954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676400" y="15240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24000" y="21336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447800" y="31242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447800" y="4876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91200" y="5334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19800" y="6858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19800" y="9144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96000" y="11430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096000" y="13716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96000" y="16002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096000" y="40386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096000" y="47244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96000" y="53340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shi25707_07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1430338"/>
            <a:ext cx="7916863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Line 4"/>
          <p:cNvSpPr>
            <a:spLocks noChangeShapeType="1"/>
          </p:cNvSpPr>
          <p:nvPr/>
        </p:nvSpPr>
        <p:spPr bwMode="auto">
          <a:xfrm flipH="1">
            <a:off x="5788025" y="3427413"/>
            <a:ext cx="17684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7680325" y="3311525"/>
            <a:ext cx="1035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" charset="0"/>
              </a:rPr>
              <a:t>Hyoid bone</a:t>
            </a:r>
            <a:endParaRPr lang="en-US" b="1">
              <a:latin typeface="Arial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238250" y="3762375"/>
            <a:ext cx="1035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Arial" charset="0"/>
              </a:rPr>
              <a:t>Hyoid bone</a:t>
            </a:r>
            <a:endParaRPr lang="en-US" b="1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9200" y="37338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3352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4" descr="shi25707_07_4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946150"/>
            <a:ext cx="2605088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Freeform 5"/>
          <p:cNvSpPr>
            <a:spLocks/>
          </p:cNvSpPr>
          <p:nvPr/>
        </p:nvSpPr>
        <p:spPr bwMode="auto">
          <a:xfrm>
            <a:off x="2881313" y="1087438"/>
            <a:ext cx="1249362" cy="977900"/>
          </a:xfrm>
          <a:custGeom>
            <a:avLst/>
            <a:gdLst>
              <a:gd name="T0" fmla="*/ 2147483647 w 787"/>
              <a:gd name="T1" fmla="*/ 2147483647 h 616"/>
              <a:gd name="T2" fmla="*/ 2147483647 w 787"/>
              <a:gd name="T3" fmla="*/ 0 h 616"/>
              <a:gd name="T4" fmla="*/ 0 w 787"/>
              <a:gd name="T5" fmla="*/ 0 h 616"/>
              <a:gd name="T6" fmla="*/ 0 60000 65536"/>
              <a:gd name="T7" fmla="*/ 0 60000 65536"/>
              <a:gd name="T8" fmla="*/ 0 60000 65536"/>
              <a:gd name="T9" fmla="*/ 0 w 787"/>
              <a:gd name="T10" fmla="*/ 0 h 616"/>
              <a:gd name="T11" fmla="*/ 787 w 787"/>
              <a:gd name="T12" fmla="*/ 616 h 6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7" h="616">
                <a:moveTo>
                  <a:pt x="787" y="616"/>
                </a:moveTo>
                <a:lnTo>
                  <a:pt x="30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5" name="Freeform 6"/>
          <p:cNvSpPr>
            <a:spLocks/>
          </p:cNvSpPr>
          <p:nvPr/>
        </p:nvSpPr>
        <p:spPr bwMode="auto">
          <a:xfrm>
            <a:off x="2959100" y="1322388"/>
            <a:ext cx="1158875" cy="1089025"/>
          </a:xfrm>
          <a:custGeom>
            <a:avLst/>
            <a:gdLst>
              <a:gd name="T0" fmla="*/ 2147483647 w 730"/>
              <a:gd name="T1" fmla="*/ 2147483647 h 686"/>
              <a:gd name="T2" fmla="*/ 2147483647 w 730"/>
              <a:gd name="T3" fmla="*/ 0 h 686"/>
              <a:gd name="T4" fmla="*/ 0 w 730"/>
              <a:gd name="T5" fmla="*/ 0 h 686"/>
              <a:gd name="T6" fmla="*/ 0 60000 65536"/>
              <a:gd name="T7" fmla="*/ 0 60000 65536"/>
              <a:gd name="T8" fmla="*/ 0 60000 65536"/>
              <a:gd name="T9" fmla="*/ 0 w 730"/>
              <a:gd name="T10" fmla="*/ 0 h 686"/>
              <a:gd name="T11" fmla="*/ 730 w 730"/>
              <a:gd name="T12" fmla="*/ 686 h 6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686">
                <a:moveTo>
                  <a:pt x="730" y="686"/>
                </a:moveTo>
                <a:lnTo>
                  <a:pt x="255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6" name="Freeform 7"/>
          <p:cNvSpPr>
            <a:spLocks/>
          </p:cNvSpPr>
          <p:nvPr/>
        </p:nvSpPr>
        <p:spPr bwMode="auto">
          <a:xfrm>
            <a:off x="3162300" y="1549400"/>
            <a:ext cx="754063" cy="755650"/>
          </a:xfrm>
          <a:custGeom>
            <a:avLst/>
            <a:gdLst>
              <a:gd name="T0" fmla="*/ 2147483647 w 475"/>
              <a:gd name="T1" fmla="*/ 2147483647 h 476"/>
              <a:gd name="T2" fmla="*/ 2147483647 w 475"/>
              <a:gd name="T3" fmla="*/ 0 h 476"/>
              <a:gd name="T4" fmla="*/ 0 w 475"/>
              <a:gd name="T5" fmla="*/ 0 h 476"/>
              <a:gd name="T6" fmla="*/ 0 60000 65536"/>
              <a:gd name="T7" fmla="*/ 0 60000 65536"/>
              <a:gd name="T8" fmla="*/ 0 60000 65536"/>
              <a:gd name="T9" fmla="*/ 0 w 475"/>
              <a:gd name="T10" fmla="*/ 0 h 476"/>
              <a:gd name="T11" fmla="*/ 475 w 475"/>
              <a:gd name="T12" fmla="*/ 476 h 4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5" h="476">
                <a:moveTo>
                  <a:pt x="475" y="476"/>
                </a:moveTo>
                <a:lnTo>
                  <a:pt x="12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7" name="Freeform 8"/>
          <p:cNvSpPr>
            <a:spLocks/>
          </p:cNvSpPr>
          <p:nvPr/>
        </p:nvSpPr>
        <p:spPr bwMode="auto">
          <a:xfrm>
            <a:off x="4406900" y="938213"/>
            <a:ext cx="714375" cy="1111250"/>
          </a:xfrm>
          <a:custGeom>
            <a:avLst/>
            <a:gdLst>
              <a:gd name="T0" fmla="*/ 0 w 450"/>
              <a:gd name="T1" fmla="*/ 2147483647 h 700"/>
              <a:gd name="T2" fmla="*/ 2147483647 w 450"/>
              <a:gd name="T3" fmla="*/ 0 h 700"/>
              <a:gd name="T4" fmla="*/ 2147483647 w 450"/>
              <a:gd name="T5" fmla="*/ 0 h 700"/>
              <a:gd name="T6" fmla="*/ 0 60000 65536"/>
              <a:gd name="T7" fmla="*/ 0 60000 65536"/>
              <a:gd name="T8" fmla="*/ 0 60000 65536"/>
              <a:gd name="T9" fmla="*/ 0 w 450"/>
              <a:gd name="T10" fmla="*/ 0 h 700"/>
              <a:gd name="T11" fmla="*/ 450 w 450"/>
              <a:gd name="T12" fmla="*/ 700 h 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0" h="700">
                <a:moveTo>
                  <a:pt x="0" y="700"/>
                </a:moveTo>
                <a:lnTo>
                  <a:pt x="309" y="0"/>
                </a:lnTo>
                <a:lnTo>
                  <a:pt x="45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8" name="Freeform 9"/>
          <p:cNvSpPr>
            <a:spLocks/>
          </p:cNvSpPr>
          <p:nvPr/>
        </p:nvSpPr>
        <p:spPr bwMode="auto">
          <a:xfrm>
            <a:off x="4386263" y="1174750"/>
            <a:ext cx="735012" cy="1249363"/>
          </a:xfrm>
          <a:custGeom>
            <a:avLst/>
            <a:gdLst>
              <a:gd name="T0" fmla="*/ 0 w 463"/>
              <a:gd name="T1" fmla="*/ 2147483647 h 787"/>
              <a:gd name="T2" fmla="*/ 2147483647 w 463"/>
              <a:gd name="T3" fmla="*/ 0 h 787"/>
              <a:gd name="T4" fmla="*/ 2147483647 w 463"/>
              <a:gd name="T5" fmla="*/ 0 h 787"/>
              <a:gd name="T6" fmla="*/ 0 60000 65536"/>
              <a:gd name="T7" fmla="*/ 0 60000 65536"/>
              <a:gd name="T8" fmla="*/ 0 60000 65536"/>
              <a:gd name="T9" fmla="*/ 0 w 463"/>
              <a:gd name="T10" fmla="*/ 0 h 787"/>
              <a:gd name="T11" fmla="*/ 463 w 463"/>
              <a:gd name="T12" fmla="*/ 787 h 7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3" h="787">
                <a:moveTo>
                  <a:pt x="0" y="787"/>
                </a:moveTo>
                <a:lnTo>
                  <a:pt x="341" y="0"/>
                </a:lnTo>
                <a:lnTo>
                  <a:pt x="463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49" name="Freeform 10"/>
          <p:cNvSpPr>
            <a:spLocks/>
          </p:cNvSpPr>
          <p:nvPr/>
        </p:nvSpPr>
        <p:spPr bwMode="auto">
          <a:xfrm>
            <a:off x="4695825" y="1438275"/>
            <a:ext cx="425450" cy="1006475"/>
          </a:xfrm>
          <a:custGeom>
            <a:avLst/>
            <a:gdLst>
              <a:gd name="T0" fmla="*/ 0 w 268"/>
              <a:gd name="T1" fmla="*/ 2147483647 h 634"/>
              <a:gd name="T2" fmla="*/ 2147483647 w 268"/>
              <a:gd name="T3" fmla="*/ 0 h 634"/>
              <a:gd name="T4" fmla="*/ 2147483647 w 268"/>
              <a:gd name="T5" fmla="*/ 0 h 634"/>
              <a:gd name="T6" fmla="*/ 0 60000 65536"/>
              <a:gd name="T7" fmla="*/ 0 60000 65536"/>
              <a:gd name="T8" fmla="*/ 0 60000 65536"/>
              <a:gd name="T9" fmla="*/ 0 w 268"/>
              <a:gd name="T10" fmla="*/ 0 h 634"/>
              <a:gd name="T11" fmla="*/ 268 w 268"/>
              <a:gd name="T12" fmla="*/ 634 h 6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8" h="634">
                <a:moveTo>
                  <a:pt x="0" y="634"/>
                </a:moveTo>
                <a:lnTo>
                  <a:pt x="166" y="0"/>
                </a:lnTo>
                <a:lnTo>
                  <a:pt x="26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0" name="Freeform 11"/>
          <p:cNvSpPr>
            <a:spLocks/>
          </p:cNvSpPr>
          <p:nvPr/>
        </p:nvSpPr>
        <p:spPr bwMode="auto">
          <a:xfrm>
            <a:off x="4927600" y="1652588"/>
            <a:ext cx="193675" cy="717550"/>
          </a:xfrm>
          <a:custGeom>
            <a:avLst/>
            <a:gdLst>
              <a:gd name="T0" fmla="*/ 2147483647 w 122"/>
              <a:gd name="T1" fmla="*/ 0 h 452"/>
              <a:gd name="T2" fmla="*/ 2147483647 w 122"/>
              <a:gd name="T3" fmla="*/ 0 h 452"/>
              <a:gd name="T4" fmla="*/ 0 w 122"/>
              <a:gd name="T5" fmla="*/ 2147483647 h 452"/>
              <a:gd name="T6" fmla="*/ 0 60000 65536"/>
              <a:gd name="T7" fmla="*/ 0 60000 65536"/>
              <a:gd name="T8" fmla="*/ 0 60000 65536"/>
              <a:gd name="T9" fmla="*/ 0 w 122"/>
              <a:gd name="T10" fmla="*/ 0 h 452"/>
              <a:gd name="T11" fmla="*/ 122 w 122"/>
              <a:gd name="T12" fmla="*/ 452 h 4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" h="452">
                <a:moveTo>
                  <a:pt x="122" y="0"/>
                </a:moveTo>
                <a:lnTo>
                  <a:pt x="67" y="0"/>
                </a:lnTo>
                <a:lnTo>
                  <a:pt x="0" y="45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1" name="Freeform 12"/>
          <p:cNvSpPr>
            <a:spLocks/>
          </p:cNvSpPr>
          <p:nvPr/>
        </p:nvSpPr>
        <p:spPr bwMode="auto">
          <a:xfrm>
            <a:off x="2886075" y="687388"/>
            <a:ext cx="1562100" cy="523875"/>
          </a:xfrm>
          <a:custGeom>
            <a:avLst/>
            <a:gdLst>
              <a:gd name="T0" fmla="*/ 0 w 984"/>
              <a:gd name="T1" fmla="*/ 0 h 330"/>
              <a:gd name="T2" fmla="*/ 2147483647 w 984"/>
              <a:gd name="T3" fmla="*/ 0 h 330"/>
              <a:gd name="T4" fmla="*/ 2147483647 w 984"/>
              <a:gd name="T5" fmla="*/ 2147483647 h 330"/>
              <a:gd name="T6" fmla="*/ 0 60000 65536"/>
              <a:gd name="T7" fmla="*/ 0 60000 65536"/>
              <a:gd name="T8" fmla="*/ 0 60000 65536"/>
              <a:gd name="T9" fmla="*/ 0 w 984"/>
              <a:gd name="T10" fmla="*/ 0 h 330"/>
              <a:gd name="T11" fmla="*/ 984 w 984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4" h="330">
                <a:moveTo>
                  <a:pt x="0" y="0"/>
                </a:moveTo>
                <a:lnTo>
                  <a:pt x="363" y="0"/>
                </a:lnTo>
                <a:lnTo>
                  <a:pt x="984" y="33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2" name="Freeform 13"/>
          <p:cNvSpPr>
            <a:spLocks/>
          </p:cNvSpPr>
          <p:nvPr/>
        </p:nvSpPr>
        <p:spPr bwMode="auto">
          <a:xfrm>
            <a:off x="2700338" y="893763"/>
            <a:ext cx="1228725" cy="593725"/>
          </a:xfrm>
          <a:custGeom>
            <a:avLst/>
            <a:gdLst>
              <a:gd name="T0" fmla="*/ 0 w 774"/>
              <a:gd name="T1" fmla="*/ 0 h 374"/>
              <a:gd name="T2" fmla="*/ 2147483647 w 774"/>
              <a:gd name="T3" fmla="*/ 0 h 374"/>
              <a:gd name="T4" fmla="*/ 2147483647 w 774"/>
              <a:gd name="T5" fmla="*/ 2147483647 h 374"/>
              <a:gd name="T6" fmla="*/ 0 60000 65536"/>
              <a:gd name="T7" fmla="*/ 0 60000 65536"/>
              <a:gd name="T8" fmla="*/ 0 60000 65536"/>
              <a:gd name="T9" fmla="*/ 0 w 774"/>
              <a:gd name="T10" fmla="*/ 0 h 374"/>
              <a:gd name="T11" fmla="*/ 774 w 774"/>
              <a:gd name="T12" fmla="*/ 374 h 3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4" h="374">
                <a:moveTo>
                  <a:pt x="0" y="0"/>
                </a:moveTo>
                <a:lnTo>
                  <a:pt x="473" y="0"/>
                </a:lnTo>
                <a:lnTo>
                  <a:pt x="774" y="3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3" name="Line 14"/>
          <p:cNvSpPr>
            <a:spLocks noChangeShapeType="1"/>
          </p:cNvSpPr>
          <p:nvPr/>
        </p:nvSpPr>
        <p:spPr bwMode="auto">
          <a:xfrm>
            <a:off x="3013075" y="4160838"/>
            <a:ext cx="363538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4" name="Line 15"/>
          <p:cNvSpPr>
            <a:spLocks noChangeShapeType="1"/>
          </p:cNvSpPr>
          <p:nvPr/>
        </p:nvSpPr>
        <p:spPr bwMode="auto">
          <a:xfrm flipH="1">
            <a:off x="2865438" y="4891088"/>
            <a:ext cx="4365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5" name="Line 16"/>
          <p:cNvSpPr>
            <a:spLocks noChangeShapeType="1"/>
          </p:cNvSpPr>
          <p:nvPr/>
        </p:nvSpPr>
        <p:spPr bwMode="auto">
          <a:xfrm flipH="1">
            <a:off x="2782888" y="5419725"/>
            <a:ext cx="4413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8256" name="Rectangle 17"/>
          <p:cNvSpPr>
            <a:spLocks noChangeArrowheads="1"/>
          </p:cNvSpPr>
          <p:nvPr/>
        </p:nvSpPr>
        <p:spPr bwMode="auto">
          <a:xfrm>
            <a:off x="2293938" y="5316538"/>
            <a:ext cx="62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Arial" charset="0"/>
              </a:rPr>
              <a:t>Distal</a:t>
            </a:r>
          </a:p>
          <a:p>
            <a:pPr algn="l"/>
            <a:r>
              <a:rPr lang="en-US" sz="1300" b="1">
                <a:latin typeface="Arial" charset="0"/>
              </a:rPr>
              <a:t>phalanx</a:t>
            </a:r>
          </a:p>
        </p:txBody>
      </p:sp>
      <p:sp>
        <p:nvSpPr>
          <p:cNvPr id="138257" name="Rectangle 18"/>
          <p:cNvSpPr>
            <a:spLocks noChangeArrowheads="1"/>
          </p:cNvSpPr>
          <p:nvPr/>
        </p:nvSpPr>
        <p:spPr bwMode="auto">
          <a:xfrm>
            <a:off x="2290763" y="4776788"/>
            <a:ext cx="62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Arial" charset="0"/>
              </a:rPr>
              <a:t>Middle</a:t>
            </a:r>
          </a:p>
          <a:p>
            <a:pPr algn="l"/>
            <a:r>
              <a:rPr lang="en-US" sz="1300" b="1">
                <a:latin typeface="Arial" charset="0"/>
              </a:rPr>
              <a:t>phalanx</a:t>
            </a:r>
          </a:p>
        </p:txBody>
      </p:sp>
      <p:sp>
        <p:nvSpPr>
          <p:cNvPr id="138258" name="Rectangle 19"/>
          <p:cNvSpPr>
            <a:spLocks noChangeArrowheads="1"/>
          </p:cNvSpPr>
          <p:nvPr/>
        </p:nvSpPr>
        <p:spPr bwMode="auto">
          <a:xfrm>
            <a:off x="2265363" y="4062413"/>
            <a:ext cx="696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Arial" charset="0"/>
              </a:rPr>
              <a:t>Proximal</a:t>
            </a:r>
          </a:p>
          <a:p>
            <a:pPr algn="l"/>
            <a:r>
              <a:rPr lang="en-US" sz="1300" b="1">
                <a:latin typeface="Arial" charset="0"/>
              </a:rPr>
              <a:t>phalanx</a:t>
            </a:r>
          </a:p>
        </p:txBody>
      </p:sp>
      <p:sp>
        <p:nvSpPr>
          <p:cNvPr id="138259" name="Rectangle 20"/>
          <p:cNvSpPr>
            <a:spLocks noChangeArrowheads="1"/>
          </p:cNvSpPr>
          <p:nvPr/>
        </p:nvSpPr>
        <p:spPr bwMode="auto">
          <a:xfrm>
            <a:off x="5237163" y="1557338"/>
            <a:ext cx="8270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Trapezium</a:t>
            </a:r>
            <a:endParaRPr lang="en-US" b="1">
              <a:latin typeface="Arial" charset="0"/>
            </a:endParaRPr>
          </a:p>
        </p:txBody>
      </p:sp>
      <p:sp>
        <p:nvSpPr>
          <p:cNvPr id="138260" name="Rectangle 21"/>
          <p:cNvSpPr>
            <a:spLocks noChangeArrowheads="1"/>
          </p:cNvSpPr>
          <p:nvPr/>
        </p:nvSpPr>
        <p:spPr bwMode="auto">
          <a:xfrm>
            <a:off x="5237163" y="1335088"/>
            <a:ext cx="78263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Trapezoid</a:t>
            </a:r>
            <a:endParaRPr lang="en-US" b="1">
              <a:latin typeface="Arial" charset="0"/>
            </a:endParaRPr>
          </a:p>
        </p:txBody>
      </p:sp>
      <p:sp>
        <p:nvSpPr>
          <p:cNvPr id="138261" name="Rectangle 22"/>
          <p:cNvSpPr>
            <a:spLocks noChangeArrowheads="1"/>
          </p:cNvSpPr>
          <p:nvPr/>
        </p:nvSpPr>
        <p:spPr bwMode="auto">
          <a:xfrm>
            <a:off x="5237163" y="1071563"/>
            <a:ext cx="6540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Capitate</a:t>
            </a:r>
            <a:endParaRPr lang="en-US" b="1">
              <a:latin typeface="Arial" charset="0"/>
            </a:endParaRPr>
          </a:p>
        </p:txBody>
      </p:sp>
      <p:sp>
        <p:nvSpPr>
          <p:cNvPr id="138262" name="Rectangle 23"/>
          <p:cNvSpPr>
            <a:spLocks noChangeArrowheads="1"/>
          </p:cNvSpPr>
          <p:nvPr/>
        </p:nvSpPr>
        <p:spPr bwMode="auto">
          <a:xfrm>
            <a:off x="5237163" y="836613"/>
            <a:ext cx="746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Scaphoid</a:t>
            </a:r>
            <a:endParaRPr lang="en-US" b="1">
              <a:latin typeface="Arial" charset="0"/>
            </a:endParaRPr>
          </a:p>
        </p:txBody>
      </p:sp>
      <p:sp>
        <p:nvSpPr>
          <p:cNvPr id="138263" name="Rectangle 24"/>
          <p:cNvSpPr>
            <a:spLocks noChangeArrowheads="1"/>
          </p:cNvSpPr>
          <p:nvPr/>
        </p:nvSpPr>
        <p:spPr bwMode="auto">
          <a:xfrm>
            <a:off x="2990850" y="6370638"/>
            <a:ext cx="2127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(b)</a:t>
            </a:r>
            <a:endParaRPr lang="en-US" b="1">
              <a:latin typeface="Arial" charset="0"/>
            </a:endParaRPr>
          </a:p>
        </p:txBody>
      </p:sp>
      <p:sp>
        <p:nvSpPr>
          <p:cNvPr id="138264" name="Rectangle 25"/>
          <p:cNvSpPr>
            <a:spLocks noChangeArrowheads="1"/>
          </p:cNvSpPr>
          <p:nvPr/>
        </p:nvSpPr>
        <p:spPr bwMode="auto">
          <a:xfrm>
            <a:off x="2232025" y="787400"/>
            <a:ext cx="3587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Ulna</a:t>
            </a:r>
            <a:endParaRPr lang="en-US" b="1">
              <a:latin typeface="Arial" charset="0"/>
            </a:endParaRPr>
          </a:p>
        </p:txBody>
      </p:sp>
      <p:sp>
        <p:nvSpPr>
          <p:cNvPr id="138265" name="Rectangle 26"/>
          <p:cNvSpPr>
            <a:spLocks noChangeArrowheads="1"/>
          </p:cNvSpPr>
          <p:nvPr/>
        </p:nvSpPr>
        <p:spPr bwMode="auto">
          <a:xfrm>
            <a:off x="2232025" y="581025"/>
            <a:ext cx="5524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Radius</a:t>
            </a:r>
            <a:endParaRPr lang="en-US" b="1">
              <a:latin typeface="Arial" charset="0"/>
            </a:endParaRPr>
          </a:p>
        </p:txBody>
      </p:sp>
      <p:sp>
        <p:nvSpPr>
          <p:cNvPr id="138266" name="Rectangle 27"/>
          <p:cNvSpPr>
            <a:spLocks noChangeArrowheads="1"/>
          </p:cNvSpPr>
          <p:nvPr/>
        </p:nvSpPr>
        <p:spPr bwMode="auto">
          <a:xfrm>
            <a:off x="2232025" y="976313"/>
            <a:ext cx="5445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Lunate</a:t>
            </a:r>
            <a:endParaRPr lang="en-US" b="1">
              <a:latin typeface="Arial" charset="0"/>
            </a:endParaRPr>
          </a:p>
        </p:txBody>
      </p:sp>
      <p:sp>
        <p:nvSpPr>
          <p:cNvPr id="138267" name="Rectangle 28"/>
          <p:cNvSpPr>
            <a:spLocks noChangeArrowheads="1"/>
          </p:cNvSpPr>
          <p:nvPr/>
        </p:nvSpPr>
        <p:spPr bwMode="auto">
          <a:xfrm>
            <a:off x="2232025" y="1208088"/>
            <a:ext cx="5969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Hamate</a:t>
            </a:r>
            <a:endParaRPr lang="en-US" b="1">
              <a:latin typeface="Arial" charset="0"/>
            </a:endParaRPr>
          </a:p>
        </p:txBody>
      </p:sp>
      <p:sp>
        <p:nvSpPr>
          <p:cNvPr id="138268" name="Rectangle 29"/>
          <p:cNvSpPr>
            <a:spLocks noChangeArrowheads="1"/>
          </p:cNvSpPr>
          <p:nvPr/>
        </p:nvSpPr>
        <p:spPr bwMode="auto">
          <a:xfrm>
            <a:off x="2232025" y="1438275"/>
            <a:ext cx="8731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Triquetrum</a:t>
            </a:r>
            <a:endParaRPr lang="en-US" b="1">
              <a:latin typeface="Arial" charset="0"/>
            </a:endParaRPr>
          </a:p>
        </p:txBody>
      </p:sp>
      <p:sp>
        <p:nvSpPr>
          <p:cNvPr id="138269" name="Rectangle 30"/>
          <p:cNvSpPr>
            <a:spLocks noChangeArrowheads="1"/>
          </p:cNvSpPr>
          <p:nvPr/>
        </p:nvSpPr>
        <p:spPr bwMode="auto">
          <a:xfrm>
            <a:off x="3546475" y="3109913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b="1">
              <a:latin typeface="Arial" charset="0"/>
            </a:endParaRPr>
          </a:p>
        </p:txBody>
      </p:sp>
      <p:sp>
        <p:nvSpPr>
          <p:cNvPr id="138270" name="Rectangle 31"/>
          <p:cNvSpPr>
            <a:spLocks noChangeArrowheads="1"/>
          </p:cNvSpPr>
          <p:nvPr/>
        </p:nvSpPr>
        <p:spPr bwMode="auto">
          <a:xfrm>
            <a:off x="3897313" y="3244850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b="1">
              <a:latin typeface="Arial" charset="0"/>
            </a:endParaRPr>
          </a:p>
        </p:txBody>
      </p:sp>
      <p:sp>
        <p:nvSpPr>
          <p:cNvPr id="138271" name="Rectangle 32"/>
          <p:cNvSpPr>
            <a:spLocks noChangeArrowheads="1"/>
          </p:cNvSpPr>
          <p:nvPr/>
        </p:nvSpPr>
        <p:spPr bwMode="auto">
          <a:xfrm>
            <a:off x="4297363" y="330358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b="1">
              <a:latin typeface="Arial" charset="0"/>
            </a:endParaRPr>
          </a:p>
        </p:txBody>
      </p:sp>
      <p:sp>
        <p:nvSpPr>
          <p:cNvPr id="138272" name="Rectangle 33"/>
          <p:cNvSpPr>
            <a:spLocks noChangeArrowheads="1"/>
          </p:cNvSpPr>
          <p:nvPr/>
        </p:nvSpPr>
        <p:spPr bwMode="auto">
          <a:xfrm>
            <a:off x="4727575" y="320833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b="1">
              <a:latin typeface="Arial" charset="0"/>
            </a:endParaRPr>
          </a:p>
        </p:txBody>
      </p:sp>
      <p:sp>
        <p:nvSpPr>
          <p:cNvPr id="138273" name="Rectangle 34"/>
          <p:cNvSpPr>
            <a:spLocks noChangeArrowheads="1"/>
          </p:cNvSpPr>
          <p:nvPr/>
        </p:nvSpPr>
        <p:spPr bwMode="auto">
          <a:xfrm>
            <a:off x="5229225" y="280828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b="1"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676400" y="5334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76400" y="7620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24000" y="9906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76400" y="12192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76400" y="14478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524000" y="40386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00200" y="47244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24000" y="53340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53000" y="8382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181600" y="10668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105400" y="12954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181600" y="15240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4" descr="shi25707_07_4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1200150"/>
            <a:ext cx="53117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Rectangle 5"/>
          <p:cNvSpPr>
            <a:spLocks noChangeArrowheads="1"/>
          </p:cNvSpPr>
          <p:nvPr/>
        </p:nvSpPr>
        <p:spPr bwMode="auto">
          <a:xfrm>
            <a:off x="6926263" y="3224213"/>
            <a:ext cx="744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Sacrum</a:t>
            </a:r>
            <a:endParaRPr lang="en-US" sz="1600" b="1">
              <a:latin typeface="Arial" charset="0"/>
            </a:endParaRPr>
          </a:p>
        </p:txBody>
      </p:sp>
      <p:sp>
        <p:nvSpPr>
          <p:cNvPr id="142343" name="Rectangle 8"/>
          <p:cNvSpPr>
            <a:spLocks noChangeArrowheads="1"/>
          </p:cNvSpPr>
          <p:nvPr/>
        </p:nvSpPr>
        <p:spPr bwMode="auto">
          <a:xfrm>
            <a:off x="815975" y="3744913"/>
            <a:ext cx="1162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Acetabulum</a:t>
            </a:r>
            <a:endParaRPr lang="en-US" sz="1600" b="1">
              <a:latin typeface="Arial" charset="0"/>
            </a:endParaRPr>
          </a:p>
        </p:txBody>
      </p:sp>
      <p:sp>
        <p:nvSpPr>
          <p:cNvPr id="142344" name="Rectangle 9"/>
          <p:cNvSpPr>
            <a:spLocks noChangeArrowheads="1"/>
          </p:cNvSpPr>
          <p:nvPr/>
        </p:nvSpPr>
        <p:spPr bwMode="auto">
          <a:xfrm>
            <a:off x="815975" y="4060825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Pubis</a:t>
            </a:r>
            <a:endParaRPr lang="en-US" sz="1600" b="1">
              <a:latin typeface="Arial" charset="0"/>
            </a:endParaRPr>
          </a:p>
        </p:txBody>
      </p:sp>
      <p:sp>
        <p:nvSpPr>
          <p:cNvPr id="142347" name="Rectangle 12"/>
          <p:cNvSpPr>
            <a:spLocks noChangeArrowheads="1"/>
          </p:cNvSpPr>
          <p:nvPr/>
        </p:nvSpPr>
        <p:spPr bwMode="auto">
          <a:xfrm>
            <a:off x="6926263" y="4611688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Ischium</a:t>
            </a:r>
            <a:endParaRPr lang="en-US" sz="1600" b="1">
              <a:latin typeface="Arial" charset="0"/>
            </a:endParaRPr>
          </a:p>
        </p:txBody>
      </p:sp>
      <p:sp>
        <p:nvSpPr>
          <p:cNvPr id="142349" name="Rectangle 14"/>
          <p:cNvSpPr>
            <a:spLocks noChangeArrowheads="1"/>
          </p:cNvSpPr>
          <p:nvPr/>
        </p:nvSpPr>
        <p:spPr bwMode="auto">
          <a:xfrm>
            <a:off x="6926263" y="1976438"/>
            <a:ext cx="476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Ilium</a:t>
            </a:r>
            <a:endParaRPr lang="en-US" sz="1600" b="1">
              <a:latin typeface="Arial" charset="0"/>
            </a:endParaRPr>
          </a:p>
        </p:txBody>
      </p:sp>
      <p:sp>
        <p:nvSpPr>
          <p:cNvPr id="142350" name="Line 16"/>
          <p:cNvSpPr>
            <a:spLocks noChangeShapeType="1"/>
          </p:cNvSpPr>
          <p:nvPr/>
        </p:nvSpPr>
        <p:spPr bwMode="auto">
          <a:xfrm>
            <a:off x="1947863" y="4645025"/>
            <a:ext cx="212725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1" name="Line 17"/>
          <p:cNvSpPr>
            <a:spLocks noChangeShapeType="1"/>
          </p:cNvSpPr>
          <p:nvPr/>
        </p:nvSpPr>
        <p:spPr bwMode="auto">
          <a:xfrm>
            <a:off x="2043113" y="3879850"/>
            <a:ext cx="5000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3" name="Line 19"/>
          <p:cNvSpPr>
            <a:spLocks noChangeShapeType="1"/>
          </p:cNvSpPr>
          <p:nvPr/>
        </p:nvSpPr>
        <p:spPr bwMode="auto">
          <a:xfrm>
            <a:off x="5227638" y="4721225"/>
            <a:ext cx="1579562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5" name="Line 21"/>
          <p:cNvSpPr>
            <a:spLocks noChangeShapeType="1"/>
          </p:cNvSpPr>
          <p:nvPr/>
        </p:nvSpPr>
        <p:spPr bwMode="auto">
          <a:xfrm>
            <a:off x="4460875" y="3341688"/>
            <a:ext cx="2346325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8" name="Freeform 24"/>
          <p:cNvSpPr>
            <a:spLocks/>
          </p:cNvSpPr>
          <p:nvPr/>
        </p:nvSpPr>
        <p:spPr bwMode="auto">
          <a:xfrm>
            <a:off x="5992813" y="2109788"/>
            <a:ext cx="814387" cy="252412"/>
          </a:xfrm>
          <a:custGeom>
            <a:avLst/>
            <a:gdLst>
              <a:gd name="T0" fmla="*/ 0 w 513"/>
              <a:gd name="T1" fmla="*/ 2147483647 h 159"/>
              <a:gd name="T2" fmla="*/ 2147483647 w 513"/>
              <a:gd name="T3" fmla="*/ 0 h 159"/>
              <a:gd name="T4" fmla="*/ 2147483647 w 513"/>
              <a:gd name="T5" fmla="*/ 0 h 159"/>
              <a:gd name="T6" fmla="*/ 0 60000 65536"/>
              <a:gd name="T7" fmla="*/ 0 60000 65536"/>
              <a:gd name="T8" fmla="*/ 0 60000 65536"/>
              <a:gd name="T9" fmla="*/ 0 w 513"/>
              <a:gd name="T10" fmla="*/ 0 h 159"/>
              <a:gd name="T11" fmla="*/ 513 w 513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3" h="159">
                <a:moveTo>
                  <a:pt x="0" y="159"/>
                </a:moveTo>
                <a:lnTo>
                  <a:pt x="318" y="0"/>
                </a:lnTo>
                <a:lnTo>
                  <a:pt x="513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59" name="Line 25"/>
          <p:cNvSpPr>
            <a:spLocks noChangeShapeType="1"/>
          </p:cNvSpPr>
          <p:nvPr/>
        </p:nvSpPr>
        <p:spPr bwMode="auto">
          <a:xfrm>
            <a:off x="1477963" y="4189413"/>
            <a:ext cx="207010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1" name="Line 27"/>
          <p:cNvSpPr>
            <a:spLocks noChangeShapeType="1"/>
          </p:cNvSpPr>
          <p:nvPr/>
        </p:nvSpPr>
        <p:spPr bwMode="auto">
          <a:xfrm>
            <a:off x="3148013" y="4194175"/>
            <a:ext cx="660400" cy="3381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2362" name="Rectangle 28"/>
          <p:cNvSpPr>
            <a:spLocks noChangeArrowheads="1"/>
          </p:cNvSpPr>
          <p:nvPr/>
        </p:nvSpPr>
        <p:spPr bwMode="auto">
          <a:xfrm>
            <a:off x="815975" y="4506913"/>
            <a:ext cx="10715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Arial" charset="0"/>
              </a:rPr>
              <a:t>Symphysis</a:t>
            </a:r>
          </a:p>
          <a:p>
            <a:pPr algn="l"/>
            <a:r>
              <a:rPr lang="en-US" sz="1600" b="1">
                <a:solidFill>
                  <a:srgbClr val="000000"/>
                </a:solidFill>
                <a:latin typeface="Arial" charset="0"/>
              </a:rPr>
              <a:t>pubis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9600" y="37338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400" y="40386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200" y="4495800"/>
            <a:ext cx="1447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858000" y="1981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58000" y="3200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58000" y="45720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4" descr="shi25707_07_4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400" y="1252538"/>
            <a:ext cx="5329238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4" name="Rectangle 5"/>
          <p:cNvSpPr>
            <a:spLocks noChangeArrowheads="1"/>
          </p:cNvSpPr>
          <p:nvPr/>
        </p:nvSpPr>
        <p:spPr bwMode="auto">
          <a:xfrm>
            <a:off x="6969125" y="5095875"/>
            <a:ext cx="1797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Obturator foramen</a:t>
            </a:r>
            <a:endParaRPr lang="en-US" sz="1600" b="1">
              <a:latin typeface="Arial" charset="0"/>
            </a:endParaRPr>
          </a:p>
        </p:txBody>
      </p:sp>
      <p:sp>
        <p:nvSpPr>
          <p:cNvPr id="143365" name="Rectangle 6"/>
          <p:cNvSpPr>
            <a:spLocks noChangeArrowheads="1"/>
          </p:cNvSpPr>
          <p:nvPr/>
        </p:nvSpPr>
        <p:spPr bwMode="auto">
          <a:xfrm>
            <a:off x="6969125" y="4573588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Ischium</a:t>
            </a:r>
            <a:endParaRPr lang="en-US" sz="1600" b="1">
              <a:latin typeface="Arial" charset="0"/>
            </a:endParaRPr>
          </a:p>
        </p:txBody>
      </p:sp>
      <p:sp>
        <p:nvSpPr>
          <p:cNvPr id="143366" name="Rectangle 7"/>
          <p:cNvSpPr>
            <a:spLocks noChangeArrowheads="1"/>
          </p:cNvSpPr>
          <p:nvPr/>
        </p:nvSpPr>
        <p:spPr bwMode="auto">
          <a:xfrm>
            <a:off x="6969125" y="4113213"/>
            <a:ext cx="720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Coccyx</a:t>
            </a:r>
            <a:endParaRPr lang="en-US" sz="1600" b="1">
              <a:latin typeface="Arial" charset="0"/>
            </a:endParaRPr>
          </a:p>
        </p:txBody>
      </p:sp>
      <p:sp>
        <p:nvSpPr>
          <p:cNvPr id="143368" name="Rectangle 9"/>
          <p:cNvSpPr>
            <a:spLocks noChangeArrowheads="1"/>
          </p:cNvSpPr>
          <p:nvPr/>
        </p:nvSpPr>
        <p:spPr bwMode="auto">
          <a:xfrm>
            <a:off x="6969125" y="3165475"/>
            <a:ext cx="744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Sacrum</a:t>
            </a:r>
            <a:endParaRPr lang="en-US" sz="1600" b="1">
              <a:latin typeface="Arial" charset="0"/>
            </a:endParaRPr>
          </a:p>
        </p:txBody>
      </p:sp>
      <p:sp>
        <p:nvSpPr>
          <p:cNvPr id="143370" name="Rectangle 11"/>
          <p:cNvSpPr>
            <a:spLocks noChangeArrowheads="1"/>
          </p:cNvSpPr>
          <p:nvPr/>
        </p:nvSpPr>
        <p:spPr bwMode="auto">
          <a:xfrm>
            <a:off x="6969125" y="2325688"/>
            <a:ext cx="476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Ilium</a:t>
            </a:r>
            <a:endParaRPr lang="en-US" sz="1600" b="1">
              <a:latin typeface="Arial" charset="0"/>
            </a:endParaRPr>
          </a:p>
        </p:txBody>
      </p:sp>
      <p:sp>
        <p:nvSpPr>
          <p:cNvPr id="143372" name="Rectangle 13"/>
          <p:cNvSpPr>
            <a:spLocks noChangeArrowheads="1"/>
          </p:cNvSpPr>
          <p:nvPr/>
        </p:nvSpPr>
        <p:spPr bwMode="auto">
          <a:xfrm>
            <a:off x="3921125" y="5300663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charset="0"/>
              </a:rPr>
              <a:t>Pubis</a:t>
            </a:r>
            <a:endParaRPr lang="en-US" sz="1600" b="1">
              <a:latin typeface="Arial" charset="0"/>
            </a:endParaRPr>
          </a:p>
        </p:txBody>
      </p:sp>
      <p:sp>
        <p:nvSpPr>
          <p:cNvPr id="143373" name="Rectangle 14"/>
          <p:cNvSpPr>
            <a:spLocks noChangeArrowheads="1"/>
          </p:cNvSpPr>
          <p:nvPr/>
        </p:nvSpPr>
        <p:spPr bwMode="auto">
          <a:xfrm>
            <a:off x="4740275" y="2211388"/>
            <a:ext cx="4763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74" name="Freeform 15"/>
          <p:cNvSpPr>
            <a:spLocks/>
          </p:cNvSpPr>
          <p:nvPr/>
        </p:nvSpPr>
        <p:spPr bwMode="auto">
          <a:xfrm>
            <a:off x="4865688" y="4752975"/>
            <a:ext cx="1952625" cy="481013"/>
          </a:xfrm>
          <a:custGeom>
            <a:avLst/>
            <a:gdLst>
              <a:gd name="T0" fmla="*/ 0 w 1230"/>
              <a:gd name="T1" fmla="*/ 0 h 303"/>
              <a:gd name="T2" fmla="*/ 2147483647 w 1230"/>
              <a:gd name="T3" fmla="*/ 2147483647 h 303"/>
              <a:gd name="T4" fmla="*/ 2147483647 w 1230"/>
              <a:gd name="T5" fmla="*/ 2147483647 h 303"/>
              <a:gd name="T6" fmla="*/ 0 60000 65536"/>
              <a:gd name="T7" fmla="*/ 0 60000 65536"/>
              <a:gd name="T8" fmla="*/ 0 60000 65536"/>
              <a:gd name="T9" fmla="*/ 0 w 1230"/>
              <a:gd name="T10" fmla="*/ 0 h 303"/>
              <a:gd name="T11" fmla="*/ 1230 w 1230"/>
              <a:gd name="T12" fmla="*/ 303 h 3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0" h="303">
                <a:moveTo>
                  <a:pt x="0" y="0"/>
                </a:moveTo>
                <a:lnTo>
                  <a:pt x="414" y="303"/>
                </a:lnTo>
                <a:lnTo>
                  <a:pt x="1230" y="303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75" name="Line 16"/>
          <p:cNvSpPr>
            <a:spLocks noChangeShapeType="1"/>
          </p:cNvSpPr>
          <p:nvPr/>
        </p:nvSpPr>
        <p:spPr bwMode="auto">
          <a:xfrm>
            <a:off x="5384800" y="4691063"/>
            <a:ext cx="1433513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76" name="Line 17"/>
          <p:cNvSpPr>
            <a:spLocks noChangeShapeType="1"/>
          </p:cNvSpPr>
          <p:nvPr/>
        </p:nvSpPr>
        <p:spPr bwMode="auto">
          <a:xfrm>
            <a:off x="4230688" y="4217988"/>
            <a:ext cx="2620962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78" name="Line 19"/>
          <p:cNvSpPr>
            <a:spLocks noChangeShapeType="1"/>
          </p:cNvSpPr>
          <p:nvPr/>
        </p:nvSpPr>
        <p:spPr bwMode="auto">
          <a:xfrm>
            <a:off x="5961063" y="2420938"/>
            <a:ext cx="890587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79" name="Freeform 20"/>
          <p:cNvSpPr>
            <a:spLocks/>
          </p:cNvSpPr>
          <p:nvPr/>
        </p:nvSpPr>
        <p:spPr bwMode="auto">
          <a:xfrm>
            <a:off x="4654550" y="3279775"/>
            <a:ext cx="2197100" cy="285750"/>
          </a:xfrm>
          <a:custGeom>
            <a:avLst/>
            <a:gdLst>
              <a:gd name="T0" fmla="*/ 0 w 1384"/>
              <a:gd name="T1" fmla="*/ 2147483647 h 180"/>
              <a:gd name="T2" fmla="*/ 2147483647 w 1384"/>
              <a:gd name="T3" fmla="*/ 0 h 180"/>
              <a:gd name="T4" fmla="*/ 2147483647 w 1384"/>
              <a:gd name="T5" fmla="*/ 0 h 180"/>
              <a:gd name="T6" fmla="*/ 0 60000 65536"/>
              <a:gd name="T7" fmla="*/ 0 60000 65536"/>
              <a:gd name="T8" fmla="*/ 0 60000 65536"/>
              <a:gd name="T9" fmla="*/ 0 w 1384"/>
              <a:gd name="T10" fmla="*/ 0 h 180"/>
              <a:gd name="T11" fmla="*/ 1384 w 1384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180">
                <a:moveTo>
                  <a:pt x="0" y="180"/>
                </a:moveTo>
                <a:lnTo>
                  <a:pt x="529" y="0"/>
                </a:lnTo>
                <a:lnTo>
                  <a:pt x="1384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1" name="Freeform 22"/>
          <p:cNvSpPr>
            <a:spLocks/>
          </p:cNvSpPr>
          <p:nvPr/>
        </p:nvSpPr>
        <p:spPr bwMode="auto">
          <a:xfrm>
            <a:off x="4168775" y="4795838"/>
            <a:ext cx="319088" cy="457200"/>
          </a:xfrm>
          <a:custGeom>
            <a:avLst/>
            <a:gdLst>
              <a:gd name="T0" fmla="*/ 0 w 201"/>
              <a:gd name="T1" fmla="*/ 2147483647 h 288"/>
              <a:gd name="T2" fmla="*/ 0 w 201"/>
              <a:gd name="T3" fmla="*/ 2147483647 h 288"/>
              <a:gd name="T4" fmla="*/ 2147483647 w 201"/>
              <a:gd name="T5" fmla="*/ 0 h 288"/>
              <a:gd name="T6" fmla="*/ 0 60000 65536"/>
              <a:gd name="T7" fmla="*/ 0 60000 65536"/>
              <a:gd name="T8" fmla="*/ 0 60000 65536"/>
              <a:gd name="T9" fmla="*/ 0 w 201"/>
              <a:gd name="T10" fmla="*/ 0 h 288"/>
              <a:gd name="T11" fmla="*/ 201 w 201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" h="288">
                <a:moveTo>
                  <a:pt x="0" y="288"/>
                </a:moveTo>
                <a:lnTo>
                  <a:pt x="0" y="183"/>
                </a:lnTo>
                <a:lnTo>
                  <a:pt x="201" y="0"/>
                </a:lnTo>
              </a:path>
            </a:pathLst>
          </a:cu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82" name="Line 23"/>
          <p:cNvSpPr>
            <a:spLocks noChangeShapeType="1"/>
          </p:cNvSpPr>
          <p:nvPr/>
        </p:nvSpPr>
        <p:spPr bwMode="auto">
          <a:xfrm flipH="1" flipV="1">
            <a:off x="3844925" y="4795838"/>
            <a:ext cx="319088" cy="2905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0" y="2362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3124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934200" y="41148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934200" y="44958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58000" y="5029200"/>
            <a:ext cx="1981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86200" y="52578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4" descr="shi25707_07_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192213"/>
            <a:ext cx="730885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Freeform 5"/>
          <p:cNvSpPr>
            <a:spLocks/>
          </p:cNvSpPr>
          <p:nvPr/>
        </p:nvSpPr>
        <p:spPr bwMode="auto">
          <a:xfrm>
            <a:off x="6664325" y="3951288"/>
            <a:ext cx="1165225" cy="217487"/>
          </a:xfrm>
          <a:custGeom>
            <a:avLst/>
            <a:gdLst>
              <a:gd name="T0" fmla="*/ 2147483647 w 574"/>
              <a:gd name="T1" fmla="*/ 0 h 107"/>
              <a:gd name="T2" fmla="*/ 2147483647 w 574"/>
              <a:gd name="T3" fmla="*/ 0 h 107"/>
              <a:gd name="T4" fmla="*/ 0 w 574"/>
              <a:gd name="T5" fmla="*/ 2147483647 h 107"/>
              <a:gd name="T6" fmla="*/ 0 60000 65536"/>
              <a:gd name="T7" fmla="*/ 0 60000 65536"/>
              <a:gd name="T8" fmla="*/ 0 60000 65536"/>
              <a:gd name="T9" fmla="*/ 0 w 574"/>
              <a:gd name="T10" fmla="*/ 0 h 107"/>
              <a:gd name="T11" fmla="*/ 574 w 574"/>
              <a:gd name="T12" fmla="*/ 107 h 1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4" h="107">
                <a:moveTo>
                  <a:pt x="574" y="0"/>
                </a:moveTo>
                <a:lnTo>
                  <a:pt x="380" y="0"/>
                </a:lnTo>
                <a:lnTo>
                  <a:pt x="0" y="10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485" name="Freeform 6"/>
          <p:cNvSpPr>
            <a:spLocks/>
          </p:cNvSpPr>
          <p:nvPr/>
        </p:nvSpPr>
        <p:spPr bwMode="auto">
          <a:xfrm>
            <a:off x="6699250" y="4305300"/>
            <a:ext cx="1130300" cy="714375"/>
          </a:xfrm>
          <a:custGeom>
            <a:avLst/>
            <a:gdLst>
              <a:gd name="T0" fmla="*/ 2147483647 w 557"/>
              <a:gd name="T1" fmla="*/ 0 h 352"/>
              <a:gd name="T2" fmla="*/ 2147483647 w 557"/>
              <a:gd name="T3" fmla="*/ 0 h 352"/>
              <a:gd name="T4" fmla="*/ 0 w 557"/>
              <a:gd name="T5" fmla="*/ 2147483647 h 352"/>
              <a:gd name="T6" fmla="*/ 0 60000 65536"/>
              <a:gd name="T7" fmla="*/ 0 60000 65536"/>
              <a:gd name="T8" fmla="*/ 0 60000 65536"/>
              <a:gd name="T9" fmla="*/ 0 w 557"/>
              <a:gd name="T10" fmla="*/ 0 h 352"/>
              <a:gd name="T11" fmla="*/ 557 w 557"/>
              <a:gd name="T12" fmla="*/ 352 h 3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7" h="352">
                <a:moveTo>
                  <a:pt x="557" y="0"/>
                </a:moveTo>
                <a:lnTo>
                  <a:pt x="458" y="0"/>
                </a:lnTo>
                <a:lnTo>
                  <a:pt x="0" y="35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486" name="Freeform 7"/>
          <p:cNvSpPr>
            <a:spLocks/>
          </p:cNvSpPr>
          <p:nvPr/>
        </p:nvSpPr>
        <p:spPr bwMode="auto">
          <a:xfrm>
            <a:off x="4308475" y="5380038"/>
            <a:ext cx="1185863" cy="30162"/>
          </a:xfrm>
          <a:custGeom>
            <a:avLst/>
            <a:gdLst>
              <a:gd name="T0" fmla="*/ 2147483647 w 584"/>
              <a:gd name="T1" fmla="*/ 0 h 15"/>
              <a:gd name="T2" fmla="*/ 2147483647 w 584"/>
              <a:gd name="T3" fmla="*/ 2147483647 h 15"/>
              <a:gd name="T4" fmla="*/ 0 w 584"/>
              <a:gd name="T5" fmla="*/ 2147483647 h 15"/>
              <a:gd name="T6" fmla="*/ 0 60000 65536"/>
              <a:gd name="T7" fmla="*/ 0 60000 65536"/>
              <a:gd name="T8" fmla="*/ 0 60000 65536"/>
              <a:gd name="T9" fmla="*/ 0 w 584"/>
              <a:gd name="T10" fmla="*/ 0 h 15"/>
              <a:gd name="T11" fmla="*/ 584 w 584"/>
              <a:gd name="T12" fmla="*/ 15 h 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4" h="15">
                <a:moveTo>
                  <a:pt x="584" y="0"/>
                </a:moveTo>
                <a:lnTo>
                  <a:pt x="101" y="15"/>
                </a:lnTo>
                <a:lnTo>
                  <a:pt x="0" y="15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491" name="Freeform 12"/>
          <p:cNvSpPr>
            <a:spLocks/>
          </p:cNvSpPr>
          <p:nvPr/>
        </p:nvSpPr>
        <p:spPr bwMode="auto">
          <a:xfrm>
            <a:off x="781050" y="3636963"/>
            <a:ext cx="1082675" cy="982662"/>
          </a:xfrm>
          <a:custGeom>
            <a:avLst/>
            <a:gdLst>
              <a:gd name="T0" fmla="*/ 0 w 533"/>
              <a:gd name="T1" fmla="*/ 0 h 484"/>
              <a:gd name="T2" fmla="*/ 2147483647 w 533"/>
              <a:gd name="T3" fmla="*/ 0 h 484"/>
              <a:gd name="T4" fmla="*/ 2147483647 w 533"/>
              <a:gd name="T5" fmla="*/ 2147483647 h 484"/>
              <a:gd name="T6" fmla="*/ 0 60000 65536"/>
              <a:gd name="T7" fmla="*/ 0 60000 65536"/>
              <a:gd name="T8" fmla="*/ 0 60000 65536"/>
              <a:gd name="T9" fmla="*/ 0 w 533"/>
              <a:gd name="T10" fmla="*/ 0 h 484"/>
              <a:gd name="T11" fmla="*/ 533 w 533"/>
              <a:gd name="T12" fmla="*/ 484 h 4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3" h="484">
                <a:moveTo>
                  <a:pt x="0" y="0"/>
                </a:moveTo>
                <a:lnTo>
                  <a:pt x="77" y="0"/>
                </a:lnTo>
                <a:lnTo>
                  <a:pt x="533" y="4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514" name="Rectangle 35"/>
          <p:cNvSpPr>
            <a:spLocks noChangeArrowheads="1"/>
          </p:cNvSpPr>
          <p:nvPr/>
        </p:nvSpPr>
        <p:spPr bwMode="auto">
          <a:xfrm>
            <a:off x="3962400" y="1066800"/>
            <a:ext cx="295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Ilium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148516" name="Rectangle 37"/>
          <p:cNvSpPr>
            <a:spLocks noChangeArrowheads="1"/>
          </p:cNvSpPr>
          <p:nvPr/>
        </p:nvSpPr>
        <p:spPr bwMode="auto">
          <a:xfrm>
            <a:off x="3962400" y="4419600"/>
            <a:ext cx="477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 err="1">
                <a:solidFill>
                  <a:srgbClr val="000000"/>
                </a:solidFill>
                <a:latin typeface="Arial" charset="0"/>
              </a:rPr>
              <a:t>Ischium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148518" name="Rectangle 39"/>
          <p:cNvSpPr>
            <a:spLocks noChangeArrowheads="1"/>
          </p:cNvSpPr>
          <p:nvPr/>
        </p:nvSpPr>
        <p:spPr bwMode="auto">
          <a:xfrm>
            <a:off x="304800" y="5562600"/>
            <a:ext cx="344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Pubis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148520" name="Rectangle 41"/>
          <p:cNvSpPr>
            <a:spLocks noChangeArrowheads="1"/>
          </p:cNvSpPr>
          <p:nvPr/>
        </p:nvSpPr>
        <p:spPr bwMode="auto">
          <a:xfrm>
            <a:off x="3865563" y="5324475"/>
            <a:ext cx="61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Ischial</a:t>
            </a:r>
          </a:p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tuberosity</a:t>
            </a:r>
          </a:p>
        </p:txBody>
      </p:sp>
      <p:sp>
        <p:nvSpPr>
          <p:cNvPr id="148522" name="Rectangle 43"/>
          <p:cNvSpPr>
            <a:spLocks noChangeArrowheads="1"/>
          </p:cNvSpPr>
          <p:nvPr/>
        </p:nvSpPr>
        <p:spPr bwMode="auto">
          <a:xfrm>
            <a:off x="130175" y="3549650"/>
            <a:ext cx="585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Obturator</a:t>
            </a:r>
          </a:p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foramen</a:t>
            </a:r>
          </a:p>
        </p:txBody>
      </p:sp>
      <p:sp>
        <p:nvSpPr>
          <p:cNvPr id="148523" name="Rectangle 44"/>
          <p:cNvSpPr>
            <a:spLocks noChangeArrowheads="1"/>
          </p:cNvSpPr>
          <p:nvPr/>
        </p:nvSpPr>
        <p:spPr bwMode="auto">
          <a:xfrm>
            <a:off x="7915275" y="4210050"/>
            <a:ext cx="11207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Obturator foramen</a:t>
            </a:r>
            <a:endParaRPr lang="en-US" sz="1000" b="1">
              <a:latin typeface="Arial" charset="0"/>
            </a:endParaRPr>
          </a:p>
        </p:txBody>
      </p:sp>
      <p:sp>
        <p:nvSpPr>
          <p:cNvPr id="148524" name="Rectangle 45"/>
          <p:cNvSpPr>
            <a:spLocks noChangeArrowheads="1"/>
          </p:cNvSpPr>
          <p:nvPr/>
        </p:nvSpPr>
        <p:spPr bwMode="auto">
          <a:xfrm>
            <a:off x="7881938" y="3852863"/>
            <a:ext cx="7254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 err="1">
                <a:solidFill>
                  <a:srgbClr val="000000"/>
                </a:solidFill>
                <a:latin typeface="Arial" charset="0"/>
              </a:rPr>
              <a:t>Acetabulum</a:t>
            </a:r>
            <a:endParaRPr lang="en-US" sz="1000" b="1" dirty="0">
              <a:latin typeface="Arial" charset="0"/>
            </a:endParaRPr>
          </a:p>
        </p:txBody>
      </p:sp>
      <p:cxnSp>
        <p:nvCxnSpPr>
          <p:cNvPr id="50" name="Straight Connector 49"/>
          <p:cNvCxnSpPr>
            <a:stCxn id="148483" idx="0"/>
          </p:cNvCxnSpPr>
          <p:nvPr/>
        </p:nvCxnSpPr>
        <p:spPr>
          <a:xfrm>
            <a:off x="4379913" y="1192213"/>
            <a:ext cx="1716087" cy="1017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981200" y="1219200"/>
            <a:ext cx="190500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495800" y="4495800"/>
            <a:ext cx="1447800" cy="5334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743200" y="4495800"/>
            <a:ext cx="11430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62000" y="4800600"/>
            <a:ext cx="53340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0" y="35052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0" y="5486400"/>
            <a:ext cx="7239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886200" y="9906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886200" y="44196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733800" y="53340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48600" y="38100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848600" y="4191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3" name="Picture 4" descr="shi25707_07_5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5100" y="254000"/>
            <a:ext cx="1198563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4" name="Freeform 5"/>
          <p:cNvSpPr>
            <a:spLocks/>
          </p:cNvSpPr>
          <p:nvPr/>
        </p:nvSpPr>
        <p:spPr bwMode="auto">
          <a:xfrm>
            <a:off x="4783138" y="5453063"/>
            <a:ext cx="249237" cy="404812"/>
          </a:xfrm>
          <a:custGeom>
            <a:avLst/>
            <a:gdLst>
              <a:gd name="T0" fmla="*/ 2147483647 w 142"/>
              <a:gd name="T1" fmla="*/ 0 h 232"/>
              <a:gd name="T2" fmla="*/ 2147483647 w 142"/>
              <a:gd name="T3" fmla="*/ 0 h 232"/>
              <a:gd name="T4" fmla="*/ 2147483647 w 142"/>
              <a:gd name="T5" fmla="*/ 2147483647 h 232"/>
              <a:gd name="T6" fmla="*/ 0 w 142"/>
              <a:gd name="T7" fmla="*/ 2147483647 h 232"/>
              <a:gd name="T8" fmla="*/ 0 60000 65536"/>
              <a:gd name="T9" fmla="*/ 0 60000 65536"/>
              <a:gd name="T10" fmla="*/ 0 60000 65536"/>
              <a:gd name="T11" fmla="*/ 0 60000 65536"/>
              <a:gd name="T12" fmla="*/ 0 w 142"/>
              <a:gd name="T13" fmla="*/ 0 h 232"/>
              <a:gd name="T14" fmla="*/ 142 w 142"/>
              <a:gd name="T15" fmla="*/ 232 h 2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" h="232">
                <a:moveTo>
                  <a:pt x="67" y="0"/>
                </a:moveTo>
                <a:lnTo>
                  <a:pt x="142" y="0"/>
                </a:lnTo>
                <a:lnTo>
                  <a:pt x="142" y="232"/>
                </a:lnTo>
                <a:lnTo>
                  <a:pt x="0" y="232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5" name="Freeform 6"/>
          <p:cNvSpPr>
            <a:spLocks/>
          </p:cNvSpPr>
          <p:nvPr/>
        </p:nvSpPr>
        <p:spPr bwMode="auto">
          <a:xfrm>
            <a:off x="4095750" y="5719763"/>
            <a:ext cx="228600" cy="269875"/>
          </a:xfrm>
          <a:custGeom>
            <a:avLst/>
            <a:gdLst>
              <a:gd name="T0" fmla="*/ 2147483647 w 130"/>
              <a:gd name="T1" fmla="*/ 0 h 155"/>
              <a:gd name="T2" fmla="*/ 0 w 130"/>
              <a:gd name="T3" fmla="*/ 0 h 155"/>
              <a:gd name="T4" fmla="*/ 0 w 130"/>
              <a:gd name="T5" fmla="*/ 2147483647 h 155"/>
              <a:gd name="T6" fmla="*/ 2147483647 w 130"/>
              <a:gd name="T7" fmla="*/ 2147483647 h 155"/>
              <a:gd name="T8" fmla="*/ 0 60000 65536"/>
              <a:gd name="T9" fmla="*/ 0 60000 65536"/>
              <a:gd name="T10" fmla="*/ 0 60000 65536"/>
              <a:gd name="T11" fmla="*/ 0 60000 65536"/>
              <a:gd name="T12" fmla="*/ 0 w 130"/>
              <a:gd name="T13" fmla="*/ 0 h 155"/>
              <a:gd name="T14" fmla="*/ 130 w 130"/>
              <a:gd name="T15" fmla="*/ 155 h 1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" h="155">
                <a:moveTo>
                  <a:pt x="130" y="0"/>
                </a:moveTo>
                <a:lnTo>
                  <a:pt x="0" y="0"/>
                </a:lnTo>
                <a:lnTo>
                  <a:pt x="0" y="155"/>
                </a:lnTo>
                <a:lnTo>
                  <a:pt x="23" y="155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6" name="Freeform 7"/>
          <p:cNvSpPr>
            <a:spLocks/>
          </p:cNvSpPr>
          <p:nvPr/>
        </p:nvSpPr>
        <p:spPr bwMode="auto">
          <a:xfrm>
            <a:off x="4370388" y="6313488"/>
            <a:ext cx="284162" cy="309562"/>
          </a:xfrm>
          <a:custGeom>
            <a:avLst/>
            <a:gdLst>
              <a:gd name="T0" fmla="*/ 2147483647 w 162"/>
              <a:gd name="T1" fmla="*/ 0 h 177"/>
              <a:gd name="T2" fmla="*/ 2147483647 w 162"/>
              <a:gd name="T3" fmla="*/ 0 h 177"/>
              <a:gd name="T4" fmla="*/ 2147483647 w 162"/>
              <a:gd name="T5" fmla="*/ 2147483647 h 177"/>
              <a:gd name="T6" fmla="*/ 0 w 162"/>
              <a:gd name="T7" fmla="*/ 2147483647 h 177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77"/>
              <a:gd name="T14" fmla="*/ 162 w 162"/>
              <a:gd name="T15" fmla="*/ 177 h 1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77">
                <a:moveTo>
                  <a:pt x="115" y="0"/>
                </a:moveTo>
                <a:lnTo>
                  <a:pt x="162" y="0"/>
                </a:lnTo>
                <a:lnTo>
                  <a:pt x="162" y="177"/>
                </a:lnTo>
                <a:lnTo>
                  <a:pt x="0" y="177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7" name="Line 8"/>
          <p:cNvSpPr>
            <a:spLocks noChangeShapeType="1"/>
          </p:cNvSpPr>
          <p:nvPr/>
        </p:nvSpPr>
        <p:spPr bwMode="auto">
          <a:xfrm flipH="1">
            <a:off x="4121150" y="1366838"/>
            <a:ext cx="3968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8" name="Line 9"/>
          <p:cNvSpPr>
            <a:spLocks noChangeShapeType="1"/>
          </p:cNvSpPr>
          <p:nvPr/>
        </p:nvSpPr>
        <p:spPr bwMode="auto">
          <a:xfrm flipH="1">
            <a:off x="4130675" y="2992438"/>
            <a:ext cx="4381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9" name="Line 10"/>
          <p:cNvSpPr>
            <a:spLocks noChangeShapeType="1"/>
          </p:cNvSpPr>
          <p:nvPr/>
        </p:nvSpPr>
        <p:spPr bwMode="auto">
          <a:xfrm flipH="1">
            <a:off x="4092575" y="3760788"/>
            <a:ext cx="30003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10" name="Line 11"/>
          <p:cNvSpPr>
            <a:spLocks noChangeShapeType="1"/>
          </p:cNvSpPr>
          <p:nvPr/>
        </p:nvSpPr>
        <p:spPr bwMode="auto">
          <a:xfrm flipH="1">
            <a:off x="4030663" y="4173538"/>
            <a:ext cx="5857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11" name="Rectangle 12"/>
          <p:cNvSpPr>
            <a:spLocks noChangeArrowheads="1"/>
          </p:cNvSpPr>
          <p:nvPr/>
        </p:nvSpPr>
        <p:spPr bwMode="auto">
          <a:xfrm>
            <a:off x="3225800" y="5759450"/>
            <a:ext cx="695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Metatarsals</a:t>
            </a:r>
            <a:endParaRPr lang="en-US" sz="1000" b="1">
              <a:latin typeface="Arial" charset="0"/>
            </a:endParaRPr>
          </a:p>
        </p:txBody>
      </p:sp>
      <p:sp>
        <p:nvSpPr>
          <p:cNvPr id="153612" name="Rectangle 13"/>
          <p:cNvSpPr>
            <a:spLocks noChangeArrowheads="1"/>
          </p:cNvSpPr>
          <p:nvPr/>
        </p:nvSpPr>
        <p:spPr bwMode="auto">
          <a:xfrm>
            <a:off x="3665538" y="3683000"/>
            <a:ext cx="371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Fibula</a:t>
            </a:r>
            <a:endParaRPr lang="en-US" sz="1000" b="1">
              <a:latin typeface="Arial" charset="0"/>
            </a:endParaRPr>
          </a:p>
        </p:txBody>
      </p:sp>
      <p:sp>
        <p:nvSpPr>
          <p:cNvPr id="153613" name="Rectangle 14"/>
          <p:cNvSpPr>
            <a:spLocks noChangeArrowheads="1"/>
          </p:cNvSpPr>
          <p:nvPr/>
        </p:nvSpPr>
        <p:spPr bwMode="auto">
          <a:xfrm>
            <a:off x="3665538" y="4086225"/>
            <a:ext cx="295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Tibia</a:t>
            </a:r>
          </a:p>
        </p:txBody>
      </p:sp>
      <p:sp>
        <p:nvSpPr>
          <p:cNvPr id="153615" name="Rectangle 16"/>
          <p:cNvSpPr>
            <a:spLocks noChangeArrowheads="1"/>
          </p:cNvSpPr>
          <p:nvPr/>
        </p:nvSpPr>
        <p:spPr bwMode="auto">
          <a:xfrm>
            <a:off x="5218113" y="5568950"/>
            <a:ext cx="4413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Tarsals</a:t>
            </a:r>
            <a:endParaRPr lang="en-US" sz="1000" b="1">
              <a:latin typeface="Arial" charset="0"/>
            </a:endParaRPr>
          </a:p>
        </p:txBody>
      </p:sp>
      <p:sp>
        <p:nvSpPr>
          <p:cNvPr id="153616" name="Rectangle 18"/>
          <p:cNvSpPr>
            <a:spLocks noChangeArrowheads="1"/>
          </p:cNvSpPr>
          <p:nvPr/>
        </p:nvSpPr>
        <p:spPr bwMode="auto">
          <a:xfrm>
            <a:off x="4865688" y="6403975"/>
            <a:ext cx="631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Phalanges</a:t>
            </a:r>
            <a:endParaRPr lang="en-US" sz="1000" b="1">
              <a:latin typeface="Arial" charset="0"/>
            </a:endParaRPr>
          </a:p>
        </p:txBody>
      </p:sp>
      <p:sp>
        <p:nvSpPr>
          <p:cNvPr id="153617" name="Rectangle 19"/>
          <p:cNvSpPr>
            <a:spLocks noChangeArrowheads="1"/>
          </p:cNvSpPr>
          <p:nvPr/>
        </p:nvSpPr>
        <p:spPr bwMode="auto">
          <a:xfrm>
            <a:off x="3675063" y="1274763"/>
            <a:ext cx="387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Femur</a:t>
            </a:r>
            <a:endParaRPr lang="en-US" sz="1000" b="1">
              <a:latin typeface="Arial" charset="0"/>
            </a:endParaRPr>
          </a:p>
        </p:txBody>
      </p:sp>
      <p:sp>
        <p:nvSpPr>
          <p:cNvPr id="153618" name="Rectangle 20"/>
          <p:cNvSpPr>
            <a:spLocks noChangeArrowheads="1"/>
          </p:cNvSpPr>
          <p:nvPr/>
        </p:nvSpPr>
        <p:spPr bwMode="auto">
          <a:xfrm>
            <a:off x="3667125" y="2903538"/>
            <a:ext cx="4048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Patella</a:t>
            </a:r>
            <a:endParaRPr lang="en-US" sz="1000" b="1">
              <a:latin typeface="Arial" charset="0"/>
            </a:endParaRPr>
          </a:p>
        </p:txBody>
      </p:sp>
      <p:sp>
        <p:nvSpPr>
          <p:cNvPr id="153619" name="Line 21"/>
          <p:cNvSpPr>
            <a:spLocks noChangeShapeType="1"/>
          </p:cNvSpPr>
          <p:nvPr/>
        </p:nvSpPr>
        <p:spPr bwMode="auto">
          <a:xfrm flipH="1">
            <a:off x="4006850" y="5854700"/>
            <a:ext cx="93663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20" name="Line 22"/>
          <p:cNvSpPr>
            <a:spLocks noChangeShapeType="1"/>
          </p:cNvSpPr>
          <p:nvPr/>
        </p:nvSpPr>
        <p:spPr bwMode="auto">
          <a:xfrm flipH="1">
            <a:off x="4657725" y="6470650"/>
            <a:ext cx="904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21" name="Line 23"/>
          <p:cNvSpPr>
            <a:spLocks noChangeShapeType="1"/>
          </p:cNvSpPr>
          <p:nvPr/>
        </p:nvSpPr>
        <p:spPr bwMode="auto">
          <a:xfrm flipH="1">
            <a:off x="5032375" y="5656263"/>
            <a:ext cx="904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400" y="11430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0400" y="2895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00400" y="35814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4200" y="41148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57150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1600" y="5562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800600" y="63246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7" name="Picture 4" descr="shi25707_07_5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138" y="1063625"/>
            <a:ext cx="25400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Line 5"/>
          <p:cNvSpPr>
            <a:spLocks noChangeShapeType="1"/>
          </p:cNvSpPr>
          <p:nvPr/>
        </p:nvSpPr>
        <p:spPr bwMode="auto">
          <a:xfrm flipH="1">
            <a:off x="2673350" y="4144963"/>
            <a:ext cx="11207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29" name="Line 6"/>
          <p:cNvSpPr>
            <a:spLocks noChangeShapeType="1"/>
          </p:cNvSpPr>
          <p:nvPr/>
        </p:nvSpPr>
        <p:spPr bwMode="auto">
          <a:xfrm flipH="1">
            <a:off x="2732088" y="2068513"/>
            <a:ext cx="17589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30" name="Line 7"/>
          <p:cNvSpPr>
            <a:spLocks noChangeShapeType="1"/>
          </p:cNvSpPr>
          <p:nvPr/>
        </p:nvSpPr>
        <p:spPr bwMode="auto">
          <a:xfrm>
            <a:off x="5513388" y="2625725"/>
            <a:ext cx="7635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31" name="Line 8"/>
          <p:cNvSpPr>
            <a:spLocks noChangeShapeType="1"/>
          </p:cNvSpPr>
          <p:nvPr/>
        </p:nvSpPr>
        <p:spPr bwMode="auto">
          <a:xfrm>
            <a:off x="4618038" y="5054600"/>
            <a:ext cx="16589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632" name="Rectangle 9"/>
          <p:cNvSpPr>
            <a:spLocks noChangeArrowheads="1"/>
          </p:cNvSpPr>
          <p:nvPr/>
        </p:nvSpPr>
        <p:spPr bwMode="auto">
          <a:xfrm>
            <a:off x="6416675" y="4895850"/>
            <a:ext cx="6238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Arial" charset="0"/>
              </a:rPr>
              <a:t>Tibia</a:t>
            </a:r>
          </a:p>
        </p:txBody>
      </p:sp>
      <p:sp>
        <p:nvSpPr>
          <p:cNvPr id="154633" name="Rectangle 10"/>
          <p:cNvSpPr>
            <a:spLocks noChangeArrowheads="1"/>
          </p:cNvSpPr>
          <p:nvPr/>
        </p:nvSpPr>
        <p:spPr bwMode="auto">
          <a:xfrm>
            <a:off x="6407150" y="2462213"/>
            <a:ext cx="8588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Arial" charset="0"/>
              </a:rPr>
              <a:t>Patella</a:t>
            </a:r>
            <a:endParaRPr lang="en-US" sz="2100" b="1">
              <a:latin typeface="Arial" charset="0"/>
            </a:endParaRPr>
          </a:p>
        </p:txBody>
      </p:sp>
      <p:sp>
        <p:nvSpPr>
          <p:cNvPr id="154634" name="Rectangle 11"/>
          <p:cNvSpPr>
            <a:spLocks noChangeArrowheads="1"/>
          </p:cNvSpPr>
          <p:nvPr/>
        </p:nvSpPr>
        <p:spPr bwMode="auto">
          <a:xfrm>
            <a:off x="1790700" y="1893888"/>
            <a:ext cx="8143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Arial" charset="0"/>
              </a:rPr>
              <a:t>Femur</a:t>
            </a:r>
            <a:endParaRPr lang="en-US" sz="2100" b="1">
              <a:latin typeface="Arial" charset="0"/>
            </a:endParaRPr>
          </a:p>
        </p:txBody>
      </p:sp>
      <p:sp>
        <p:nvSpPr>
          <p:cNvPr id="154635" name="Rectangle 12"/>
          <p:cNvSpPr>
            <a:spLocks noChangeArrowheads="1"/>
          </p:cNvSpPr>
          <p:nvPr/>
        </p:nvSpPr>
        <p:spPr bwMode="auto">
          <a:xfrm>
            <a:off x="1762125" y="3965575"/>
            <a:ext cx="787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000000"/>
                </a:solidFill>
                <a:latin typeface="Arial" charset="0"/>
              </a:rPr>
              <a:t>Fibula</a:t>
            </a:r>
            <a:endParaRPr lang="en-US" sz="2100" b="1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19050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95400" y="39624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4600" y="25146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800" y="48006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hi25707_07_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725" y="109538"/>
            <a:ext cx="2651125" cy="64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Line 5"/>
          <p:cNvSpPr>
            <a:spLocks noChangeShapeType="1"/>
          </p:cNvSpPr>
          <p:nvPr/>
        </p:nvSpPr>
        <p:spPr bwMode="auto">
          <a:xfrm flipH="1">
            <a:off x="4441825" y="587375"/>
            <a:ext cx="21272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48" name="Freeform 6"/>
          <p:cNvSpPr>
            <a:spLocks/>
          </p:cNvSpPr>
          <p:nvPr/>
        </p:nvSpPr>
        <p:spPr bwMode="auto">
          <a:xfrm>
            <a:off x="4643438" y="614363"/>
            <a:ext cx="147637" cy="395287"/>
          </a:xfrm>
          <a:custGeom>
            <a:avLst/>
            <a:gdLst>
              <a:gd name="T0" fmla="*/ 2147483647 w 90"/>
              <a:gd name="T1" fmla="*/ 0 h 239"/>
              <a:gd name="T2" fmla="*/ 0 w 90"/>
              <a:gd name="T3" fmla="*/ 2147483647 h 239"/>
              <a:gd name="T4" fmla="*/ 0 w 90"/>
              <a:gd name="T5" fmla="*/ 2147483647 h 239"/>
              <a:gd name="T6" fmla="*/ 0 60000 65536"/>
              <a:gd name="T7" fmla="*/ 0 60000 65536"/>
              <a:gd name="T8" fmla="*/ 0 60000 65536"/>
              <a:gd name="T9" fmla="*/ 0 w 90"/>
              <a:gd name="T10" fmla="*/ 0 h 239"/>
              <a:gd name="T11" fmla="*/ 90 w 90"/>
              <a:gd name="T12" fmla="*/ 239 h 2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239">
                <a:moveTo>
                  <a:pt x="90" y="0"/>
                </a:moveTo>
                <a:lnTo>
                  <a:pt x="0" y="180"/>
                </a:lnTo>
                <a:lnTo>
                  <a:pt x="0" y="23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49" name="Freeform 7"/>
          <p:cNvSpPr>
            <a:spLocks/>
          </p:cNvSpPr>
          <p:nvPr/>
        </p:nvSpPr>
        <p:spPr bwMode="auto">
          <a:xfrm>
            <a:off x="4416425" y="1127125"/>
            <a:ext cx="227013" cy="490538"/>
          </a:xfrm>
          <a:custGeom>
            <a:avLst/>
            <a:gdLst>
              <a:gd name="T0" fmla="*/ 0 w 137"/>
              <a:gd name="T1" fmla="*/ 2147483647 h 297"/>
              <a:gd name="T2" fmla="*/ 2147483647 w 137"/>
              <a:gd name="T3" fmla="*/ 2147483647 h 297"/>
              <a:gd name="T4" fmla="*/ 2147483647 w 137"/>
              <a:gd name="T5" fmla="*/ 0 h 297"/>
              <a:gd name="T6" fmla="*/ 0 60000 65536"/>
              <a:gd name="T7" fmla="*/ 0 60000 65536"/>
              <a:gd name="T8" fmla="*/ 0 60000 65536"/>
              <a:gd name="T9" fmla="*/ 0 w 137"/>
              <a:gd name="T10" fmla="*/ 0 h 297"/>
              <a:gd name="T11" fmla="*/ 137 w 137"/>
              <a:gd name="T12" fmla="*/ 297 h 2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297">
                <a:moveTo>
                  <a:pt x="0" y="297"/>
                </a:moveTo>
                <a:lnTo>
                  <a:pt x="137" y="65"/>
                </a:lnTo>
                <a:lnTo>
                  <a:pt x="137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51" name="Freeform 9"/>
          <p:cNvSpPr>
            <a:spLocks/>
          </p:cNvSpPr>
          <p:nvPr/>
        </p:nvSpPr>
        <p:spPr bwMode="auto">
          <a:xfrm>
            <a:off x="4851400" y="1265238"/>
            <a:ext cx="257175" cy="919162"/>
          </a:xfrm>
          <a:custGeom>
            <a:avLst/>
            <a:gdLst>
              <a:gd name="T0" fmla="*/ 2147483647 w 156"/>
              <a:gd name="T1" fmla="*/ 0 h 557"/>
              <a:gd name="T2" fmla="*/ 2147483647 w 156"/>
              <a:gd name="T3" fmla="*/ 2147483647 h 557"/>
              <a:gd name="T4" fmla="*/ 0 w 156"/>
              <a:gd name="T5" fmla="*/ 2147483647 h 557"/>
              <a:gd name="T6" fmla="*/ 0 60000 65536"/>
              <a:gd name="T7" fmla="*/ 0 60000 65536"/>
              <a:gd name="T8" fmla="*/ 0 60000 65536"/>
              <a:gd name="T9" fmla="*/ 0 w 156"/>
              <a:gd name="T10" fmla="*/ 0 h 557"/>
              <a:gd name="T11" fmla="*/ 156 w 156"/>
              <a:gd name="T12" fmla="*/ 557 h 5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" h="557">
                <a:moveTo>
                  <a:pt x="156" y="0"/>
                </a:moveTo>
                <a:lnTo>
                  <a:pt x="52" y="557"/>
                </a:lnTo>
                <a:lnTo>
                  <a:pt x="0" y="557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65" name="Rectangle 23"/>
          <p:cNvSpPr>
            <a:spLocks noChangeArrowheads="1"/>
          </p:cNvSpPr>
          <p:nvPr/>
        </p:nvSpPr>
        <p:spPr bwMode="auto">
          <a:xfrm>
            <a:off x="2789238" y="1546225"/>
            <a:ext cx="5651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Arial" charset="0"/>
              </a:rPr>
              <a:t>Greater</a:t>
            </a:r>
          </a:p>
          <a:p>
            <a:pPr algn="l"/>
            <a:r>
              <a:rPr lang="en-US" sz="900" b="1">
                <a:solidFill>
                  <a:srgbClr val="000000"/>
                </a:solidFill>
                <a:latin typeface="Arial" charset="0"/>
              </a:rPr>
              <a:t>trochanter</a:t>
            </a:r>
          </a:p>
        </p:txBody>
      </p:sp>
      <p:sp>
        <p:nvSpPr>
          <p:cNvPr id="159767" name="Rectangle 25"/>
          <p:cNvSpPr>
            <a:spLocks noChangeArrowheads="1"/>
          </p:cNvSpPr>
          <p:nvPr/>
        </p:nvSpPr>
        <p:spPr bwMode="auto">
          <a:xfrm>
            <a:off x="4457700" y="2112963"/>
            <a:ext cx="5635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Arial" charset="0"/>
              </a:rPr>
              <a:t>Lesser</a:t>
            </a:r>
          </a:p>
          <a:p>
            <a:pPr algn="l"/>
            <a:r>
              <a:rPr lang="en-US" sz="900" b="1">
                <a:solidFill>
                  <a:srgbClr val="000000"/>
                </a:solidFill>
                <a:latin typeface="Arial" charset="0"/>
              </a:rPr>
              <a:t>trochanter</a:t>
            </a:r>
            <a:endParaRPr lang="en-US" sz="900" b="1">
              <a:latin typeface="Arial" charset="0"/>
            </a:endParaRPr>
          </a:p>
        </p:txBody>
      </p:sp>
      <p:sp>
        <p:nvSpPr>
          <p:cNvPr id="159769" name="Rectangle 27"/>
          <p:cNvSpPr>
            <a:spLocks noChangeArrowheads="1"/>
          </p:cNvSpPr>
          <p:nvPr/>
        </p:nvSpPr>
        <p:spPr bwMode="auto">
          <a:xfrm>
            <a:off x="4492625" y="993775"/>
            <a:ext cx="2794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Head</a:t>
            </a:r>
            <a:endParaRPr lang="en-US" sz="900" b="1">
              <a:latin typeface="Arial" charset="0"/>
            </a:endParaRPr>
          </a:p>
        </p:txBody>
      </p:sp>
      <p:sp>
        <p:nvSpPr>
          <p:cNvPr id="159770" name="Rectangle 28"/>
          <p:cNvSpPr>
            <a:spLocks noChangeArrowheads="1"/>
          </p:cNvSpPr>
          <p:nvPr/>
        </p:nvSpPr>
        <p:spPr bwMode="auto">
          <a:xfrm>
            <a:off x="3654425" y="512763"/>
            <a:ext cx="7239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Arial" charset="0"/>
              </a:rPr>
              <a:t>Fovea capitis</a:t>
            </a:r>
            <a:endParaRPr lang="en-US" sz="900" b="1">
              <a:latin typeface="Arial" charset="0"/>
            </a:endParaRPr>
          </a:p>
        </p:txBody>
      </p:sp>
      <p:sp>
        <p:nvSpPr>
          <p:cNvPr id="159773" name="Line 31"/>
          <p:cNvSpPr>
            <a:spLocks noChangeShapeType="1"/>
          </p:cNvSpPr>
          <p:nvPr/>
        </p:nvSpPr>
        <p:spPr bwMode="auto">
          <a:xfrm>
            <a:off x="3267075" y="1622425"/>
            <a:ext cx="43656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74" name="Freeform 32"/>
          <p:cNvSpPr>
            <a:spLocks/>
          </p:cNvSpPr>
          <p:nvPr/>
        </p:nvSpPr>
        <p:spPr bwMode="auto">
          <a:xfrm>
            <a:off x="4100513" y="2171700"/>
            <a:ext cx="334962" cy="149225"/>
          </a:xfrm>
          <a:custGeom>
            <a:avLst/>
            <a:gdLst>
              <a:gd name="T0" fmla="*/ 2147483647 w 203"/>
              <a:gd name="T1" fmla="*/ 0 h 90"/>
              <a:gd name="T2" fmla="*/ 2147483647 w 203"/>
              <a:gd name="T3" fmla="*/ 0 h 90"/>
              <a:gd name="T4" fmla="*/ 0 w 203"/>
              <a:gd name="T5" fmla="*/ 2147483647 h 90"/>
              <a:gd name="T6" fmla="*/ 0 60000 65536"/>
              <a:gd name="T7" fmla="*/ 0 60000 65536"/>
              <a:gd name="T8" fmla="*/ 0 60000 65536"/>
              <a:gd name="T9" fmla="*/ 0 w 203"/>
              <a:gd name="T10" fmla="*/ 0 h 90"/>
              <a:gd name="T11" fmla="*/ 203 w 203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" h="90">
                <a:moveTo>
                  <a:pt x="203" y="0"/>
                </a:moveTo>
                <a:lnTo>
                  <a:pt x="153" y="0"/>
                </a:lnTo>
                <a:lnTo>
                  <a:pt x="0" y="9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76" name="Rectangle 34"/>
          <p:cNvSpPr>
            <a:spLocks noChangeArrowheads="1"/>
          </p:cNvSpPr>
          <p:nvPr/>
        </p:nvSpPr>
        <p:spPr bwMode="auto">
          <a:xfrm>
            <a:off x="5772150" y="2976563"/>
            <a:ext cx="369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solidFill>
                  <a:srgbClr val="000000"/>
                </a:solidFill>
                <a:latin typeface="Arial" charset="0"/>
              </a:rPr>
              <a:t>Linea</a:t>
            </a:r>
          </a:p>
          <a:p>
            <a:pPr algn="l"/>
            <a:r>
              <a:rPr lang="en-US" sz="900" b="1">
                <a:solidFill>
                  <a:srgbClr val="000000"/>
                </a:solidFill>
                <a:latin typeface="Arial" charset="0"/>
              </a:rPr>
              <a:t>aspera</a:t>
            </a:r>
            <a:endParaRPr lang="en-US" sz="900" b="1">
              <a:latin typeface="Arial" charset="0"/>
            </a:endParaRPr>
          </a:p>
        </p:txBody>
      </p:sp>
      <p:sp>
        <p:nvSpPr>
          <p:cNvPr id="159777" name="Freeform 35"/>
          <p:cNvSpPr>
            <a:spLocks/>
          </p:cNvSpPr>
          <p:nvPr/>
        </p:nvSpPr>
        <p:spPr bwMode="auto">
          <a:xfrm>
            <a:off x="5299075" y="3044825"/>
            <a:ext cx="403225" cy="134938"/>
          </a:xfrm>
          <a:custGeom>
            <a:avLst/>
            <a:gdLst>
              <a:gd name="T0" fmla="*/ 2147483647 w 244"/>
              <a:gd name="T1" fmla="*/ 0 h 81"/>
              <a:gd name="T2" fmla="*/ 2147483647 w 244"/>
              <a:gd name="T3" fmla="*/ 0 h 81"/>
              <a:gd name="T4" fmla="*/ 0 w 244"/>
              <a:gd name="T5" fmla="*/ 2147483647 h 81"/>
              <a:gd name="T6" fmla="*/ 0 60000 65536"/>
              <a:gd name="T7" fmla="*/ 0 60000 65536"/>
              <a:gd name="T8" fmla="*/ 0 60000 65536"/>
              <a:gd name="T9" fmla="*/ 0 w 244"/>
              <a:gd name="T10" fmla="*/ 0 h 81"/>
              <a:gd name="T11" fmla="*/ 244 w 244"/>
              <a:gd name="T12" fmla="*/ 81 h 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" h="81">
                <a:moveTo>
                  <a:pt x="244" y="0"/>
                </a:moveTo>
                <a:lnTo>
                  <a:pt x="196" y="0"/>
                </a:lnTo>
                <a:lnTo>
                  <a:pt x="0" y="81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514600" y="14478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05200" y="381000"/>
            <a:ext cx="914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114800" y="9906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43400" y="21336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715000" y="29718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4" descr="shi25707_07_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788" y="709613"/>
            <a:ext cx="1114425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3" name="Line 6"/>
          <p:cNvSpPr>
            <a:spLocks noChangeShapeType="1"/>
          </p:cNvSpPr>
          <p:nvPr/>
        </p:nvSpPr>
        <p:spPr bwMode="auto">
          <a:xfrm>
            <a:off x="4667250" y="1328738"/>
            <a:ext cx="6302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74" name="Line 7"/>
          <p:cNvSpPr>
            <a:spLocks noChangeShapeType="1"/>
          </p:cNvSpPr>
          <p:nvPr/>
        </p:nvSpPr>
        <p:spPr bwMode="auto">
          <a:xfrm>
            <a:off x="4703763" y="3122613"/>
            <a:ext cx="59848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75" name="Line 8"/>
          <p:cNvSpPr>
            <a:spLocks noChangeShapeType="1"/>
          </p:cNvSpPr>
          <p:nvPr/>
        </p:nvSpPr>
        <p:spPr bwMode="auto">
          <a:xfrm>
            <a:off x="4992688" y="6102350"/>
            <a:ext cx="3048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76" name="Rectangle 9"/>
          <p:cNvSpPr>
            <a:spLocks noChangeArrowheads="1"/>
          </p:cNvSpPr>
          <p:nvPr/>
        </p:nvSpPr>
        <p:spPr bwMode="auto">
          <a:xfrm>
            <a:off x="5394325" y="6024563"/>
            <a:ext cx="582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Medial</a:t>
            </a:r>
          </a:p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malleolus</a:t>
            </a:r>
            <a:endParaRPr lang="en-US" sz="1000" b="1">
              <a:latin typeface="Arial" charset="0"/>
            </a:endParaRPr>
          </a:p>
        </p:txBody>
      </p:sp>
      <p:sp>
        <p:nvSpPr>
          <p:cNvPr id="160777" name="Rectangle 10"/>
          <p:cNvSpPr>
            <a:spLocks noChangeArrowheads="1"/>
          </p:cNvSpPr>
          <p:nvPr/>
        </p:nvSpPr>
        <p:spPr bwMode="auto">
          <a:xfrm>
            <a:off x="5402263" y="3055938"/>
            <a:ext cx="295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Tibia</a:t>
            </a:r>
          </a:p>
        </p:txBody>
      </p:sp>
      <p:sp>
        <p:nvSpPr>
          <p:cNvPr id="160778" name="Rectangle 11"/>
          <p:cNvSpPr>
            <a:spLocks noChangeArrowheads="1"/>
          </p:cNvSpPr>
          <p:nvPr/>
        </p:nvSpPr>
        <p:spPr bwMode="auto">
          <a:xfrm>
            <a:off x="5402263" y="1263650"/>
            <a:ext cx="612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Tibial</a:t>
            </a:r>
          </a:p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tuberosity</a:t>
            </a:r>
          </a:p>
        </p:txBody>
      </p:sp>
      <p:sp>
        <p:nvSpPr>
          <p:cNvPr id="160784" name="Line 17"/>
          <p:cNvSpPr>
            <a:spLocks noChangeShapeType="1"/>
          </p:cNvSpPr>
          <p:nvPr/>
        </p:nvSpPr>
        <p:spPr bwMode="auto">
          <a:xfrm flipH="1">
            <a:off x="3708400" y="6370638"/>
            <a:ext cx="4984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85" name="Rectangle 18"/>
          <p:cNvSpPr>
            <a:spLocks noChangeArrowheads="1"/>
          </p:cNvSpPr>
          <p:nvPr/>
        </p:nvSpPr>
        <p:spPr bwMode="auto">
          <a:xfrm>
            <a:off x="3257550" y="6286500"/>
            <a:ext cx="582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Lateral</a:t>
            </a:r>
          </a:p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malleolus</a:t>
            </a:r>
          </a:p>
        </p:txBody>
      </p:sp>
      <p:sp>
        <p:nvSpPr>
          <p:cNvPr id="160786" name="Line 19"/>
          <p:cNvSpPr>
            <a:spLocks noChangeShapeType="1"/>
          </p:cNvSpPr>
          <p:nvPr/>
        </p:nvSpPr>
        <p:spPr bwMode="auto">
          <a:xfrm flipH="1">
            <a:off x="3657600" y="2873375"/>
            <a:ext cx="600075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87" name="Line 20"/>
          <p:cNvSpPr>
            <a:spLocks noChangeShapeType="1"/>
          </p:cNvSpPr>
          <p:nvPr/>
        </p:nvSpPr>
        <p:spPr bwMode="auto">
          <a:xfrm flipH="1">
            <a:off x="3754438" y="1417638"/>
            <a:ext cx="4556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0790" name="Rectangle 23"/>
          <p:cNvSpPr>
            <a:spLocks noChangeArrowheads="1"/>
          </p:cNvSpPr>
          <p:nvPr/>
        </p:nvSpPr>
        <p:spPr bwMode="auto">
          <a:xfrm>
            <a:off x="3221038" y="1335088"/>
            <a:ext cx="465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Head of</a:t>
            </a:r>
          </a:p>
          <a:p>
            <a:pPr algn="l"/>
            <a:r>
              <a:rPr lang="en-US" sz="1000" b="1">
                <a:solidFill>
                  <a:srgbClr val="000000"/>
                </a:solidFill>
                <a:latin typeface="Arial" charset="0"/>
              </a:rPr>
              <a:t>fibula</a:t>
            </a:r>
            <a:endParaRPr lang="en-US" sz="1000" b="1">
              <a:latin typeface="Arial" charset="0"/>
            </a:endParaRPr>
          </a:p>
        </p:txBody>
      </p:sp>
      <p:sp>
        <p:nvSpPr>
          <p:cNvPr id="160791" name="Rectangle 24"/>
          <p:cNvSpPr>
            <a:spLocks noChangeArrowheads="1"/>
          </p:cNvSpPr>
          <p:nvPr/>
        </p:nvSpPr>
        <p:spPr bwMode="auto">
          <a:xfrm>
            <a:off x="3241675" y="2794000"/>
            <a:ext cx="373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Arial" charset="0"/>
              </a:rPr>
              <a:t>Fibula</a:t>
            </a:r>
            <a:endParaRPr lang="en-US" sz="1000" b="1"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1800" y="1295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71800" y="2819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24200" y="62484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34000" y="12192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10200" y="29718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0" y="5943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4" descr="shi25707_07_5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588" y="838200"/>
            <a:ext cx="1773237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9" name="Freeform 6"/>
          <p:cNvSpPr>
            <a:spLocks/>
          </p:cNvSpPr>
          <p:nvPr/>
        </p:nvSpPr>
        <p:spPr bwMode="auto">
          <a:xfrm>
            <a:off x="5461000" y="825500"/>
            <a:ext cx="187325" cy="2776538"/>
          </a:xfrm>
          <a:custGeom>
            <a:avLst/>
            <a:gdLst>
              <a:gd name="T0" fmla="*/ 0 w 118"/>
              <a:gd name="T1" fmla="*/ 0 h 1749"/>
              <a:gd name="T2" fmla="*/ 2147483647 w 118"/>
              <a:gd name="T3" fmla="*/ 0 h 1749"/>
              <a:gd name="T4" fmla="*/ 2147483647 w 118"/>
              <a:gd name="T5" fmla="*/ 2147483647 h 1749"/>
              <a:gd name="T6" fmla="*/ 0 w 118"/>
              <a:gd name="T7" fmla="*/ 2147483647 h 1749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1749"/>
              <a:gd name="T14" fmla="*/ 118 w 118"/>
              <a:gd name="T15" fmla="*/ 1749 h 17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1749">
                <a:moveTo>
                  <a:pt x="0" y="0"/>
                </a:moveTo>
                <a:lnTo>
                  <a:pt x="118" y="0"/>
                </a:lnTo>
                <a:lnTo>
                  <a:pt x="118" y="1749"/>
                </a:lnTo>
                <a:lnTo>
                  <a:pt x="0" y="174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0" name="Line 7"/>
          <p:cNvSpPr>
            <a:spLocks noChangeShapeType="1"/>
          </p:cNvSpPr>
          <p:nvPr/>
        </p:nvSpPr>
        <p:spPr bwMode="auto">
          <a:xfrm>
            <a:off x="5648325" y="2184400"/>
            <a:ext cx="13652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1" name="Freeform 8"/>
          <p:cNvSpPr>
            <a:spLocks/>
          </p:cNvSpPr>
          <p:nvPr/>
        </p:nvSpPr>
        <p:spPr bwMode="auto">
          <a:xfrm>
            <a:off x="5461000" y="3698875"/>
            <a:ext cx="187325" cy="1236663"/>
          </a:xfrm>
          <a:custGeom>
            <a:avLst/>
            <a:gdLst>
              <a:gd name="T0" fmla="*/ 0 w 118"/>
              <a:gd name="T1" fmla="*/ 0 h 779"/>
              <a:gd name="T2" fmla="*/ 2147483647 w 118"/>
              <a:gd name="T3" fmla="*/ 0 h 779"/>
              <a:gd name="T4" fmla="*/ 2147483647 w 118"/>
              <a:gd name="T5" fmla="*/ 2147483647 h 779"/>
              <a:gd name="T6" fmla="*/ 0 w 118"/>
              <a:gd name="T7" fmla="*/ 2147483647 h 779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79"/>
              <a:gd name="T14" fmla="*/ 118 w 118"/>
              <a:gd name="T15" fmla="*/ 779 h 7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79">
                <a:moveTo>
                  <a:pt x="0" y="0"/>
                </a:moveTo>
                <a:lnTo>
                  <a:pt x="118" y="0"/>
                </a:lnTo>
                <a:lnTo>
                  <a:pt x="118" y="779"/>
                </a:lnTo>
                <a:lnTo>
                  <a:pt x="0" y="779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2" name="Line 9"/>
          <p:cNvSpPr>
            <a:spLocks noChangeShapeType="1"/>
          </p:cNvSpPr>
          <p:nvPr/>
        </p:nvSpPr>
        <p:spPr bwMode="auto">
          <a:xfrm>
            <a:off x="5648325" y="4330700"/>
            <a:ext cx="144463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3" name="Freeform 10"/>
          <p:cNvSpPr>
            <a:spLocks/>
          </p:cNvSpPr>
          <p:nvPr/>
        </p:nvSpPr>
        <p:spPr bwMode="auto">
          <a:xfrm>
            <a:off x="5461000" y="5014913"/>
            <a:ext cx="187325" cy="1128712"/>
          </a:xfrm>
          <a:custGeom>
            <a:avLst/>
            <a:gdLst>
              <a:gd name="T0" fmla="*/ 0 w 118"/>
              <a:gd name="T1" fmla="*/ 0 h 711"/>
              <a:gd name="T2" fmla="*/ 2147483647 w 118"/>
              <a:gd name="T3" fmla="*/ 0 h 711"/>
              <a:gd name="T4" fmla="*/ 2147483647 w 118"/>
              <a:gd name="T5" fmla="*/ 2147483647 h 711"/>
              <a:gd name="T6" fmla="*/ 0 w 118"/>
              <a:gd name="T7" fmla="*/ 2147483647 h 711"/>
              <a:gd name="T8" fmla="*/ 0 60000 65536"/>
              <a:gd name="T9" fmla="*/ 0 60000 65536"/>
              <a:gd name="T10" fmla="*/ 0 60000 65536"/>
              <a:gd name="T11" fmla="*/ 0 60000 65536"/>
              <a:gd name="T12" fmla="*/ 0 w 118"/>
              <a:gd name="T13" fmla="*/ 0 h 711"/>
              <a:gd name="T14" fmla="*/ 118 w 118"/>
              <a:gd name="T15" fmla="*/ 711 h 71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" h="711">
                <a:moveTo>
                  <a:pt x="0" y="0"/>
                </a:moveTo>
                <a:lnTo>
                  <a:pt x="118" y="0"/>
                </a:lnTo>
                <a:lnTo>
                  <a:pt x="118" y="711"/>
                </a:lnTo>
                <a:lnTo>
                  <a:pt x="0" y="711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4" name="Line 11"/>
          <p:cNvSpPr>
            <a:spLocks noChangeShapeType="1"/>
          </p:cNvSpPr>
          <p:nvPr/>
        </p:nvSpPr>
        <p:spPr bwMode="auto">
          <a:xfrm>
            <a:off x="5648325" y="5510213"/>
            <a:ext cx="1222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5" name="Line 12"/>
          <p:cNvSpPr>
            <a:spLocks noChangeShapeType="1"/>
          </p:cNvSpPr>
          <p:nvPr/>
        </p:nvSpPr>
        <p:spPr bwMode="auto">
          <a:xfrm flipH="1">
            <a:off x="2795588" y="1390650"/>
            <a:ext cx="13620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6" name="Line 13"/>
          <p:cNvSpPr>
            <a:spLocks noChangeShapeType="1"/>
          </p:cNvSpPr>
          <p:nvPr/>
        </p:nvSpPr>
        <p:spPr bwMode="auto">
          <a:xfrm flipH="1">
            <a:off x="2416175" y="2184400"/>
            <a:ext cx="2279650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7" name="Freeform 14"/>
          <p:cNvSpPr>
            <a:spLocks/>
          </p:cNvSpPr>
          <p:nvPr/>
        </p:nvSpPr>
        <p:spPr bwMode="auto">
          <a:xfrm>
            <a:off x="2708275" y="2589213"/>
            <a:ext cx="2039938" cy="279400"/>
          </a:xfrm>
          <a:custGeom>
            <a:avLst/>
            <a:gdLst>
              <a:gd name="T0" fmla="*/ 2147483647 w 1285"/>
              <a:gd name="T1" fmla="*/ 2147483647 h 176"/>
              <a:gd name="T2" fmla="*/ 2147483647 w 1285"/>
              <a:gd name="T3" fmla="*/ 0 h 176"/>
              <a:gd name="T4" fmla="*/ 0 w 1285"/>
              <a:gd name="T5" fmla="*/ 0 h 176"/>
              <a:gd name="T6" fmla="*/ 0 60000 65536"/>
              <a:gd name="T7" fmla="*/ 0 60000 65536"/>
              <a:gd name="T8" fmla="*/ 0 60000 65536"/>
              <a:gd name="T9" fmla="*/ 0 w 1285"/>
              <a:gd name="T10" fmla="*/ 0 h 176"/>
              <a:gd name="T11" fmla="*/ 1285 w 1285"/>
              <a:gd name="T12" fmla="*/ 176 h 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5" h="176">
                <a:moveTo>
                  <a:pt x="1285" y="176"/>
                </a:moveTo>
                <a:lnTo>
                  <a:pt x="181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8" name="Freeform 15"/>
          <p:cNvSpPr>
            <a:spLocks/>
          </p:cNvSpPr>
          <p:nvPr/>
        </p:nvSpPr>
        <p:spPr bwMode="auto">
          <a:xfrm>
            <a:off x="2559050" y="2825750"/>
            <a:ext cx="1679575" cy="136525"/>
          </a:xfrm>
          <a:custGeom>
            <a:avLst/>
            <a:gdLst>
              <a:gd name="T0" fmla="*/ 2147483647 w 1058"/>
              <a:gd name="T1" fmla="*/ 2147483647 h 86"/>
              <a:gd name="T2" fmla="*/ 2147483647 w 1058"/>
              <a:gd name="T3" fmla="*/ 0 h 86"/>
              <a:gd name="T4" fmla="*/ 0 w 1058"/>
              <a:gd name="T5" fmla="*/ 0 h 86"/>
              <a:gd name="T6" fmla="*/ 0 60000 65536"/>
              <a:gd name="T7" fmla="*/ 0 60000 65536"/>
              <a:gd name="T8" fmla="*/ 0 60000 65536"/>
              <a:gd name="T9" fmla="*/ 0 w 1058"/>
              <a:gd name="T10" fmla="*/ 0 h 86"/>
              <a:gd name="T11" fmla="*/ 1058 w 1058"/>
              <a:gd name="T12" fmla="*/ 86 h 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" h="86">
                <a:moveTo>
                  <a:pt x="1058" y="86"/>
                </a:moveTo>
                <a:lnTo>
                  <a:pt x="196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79" name="Freeform 16"/>
          <p:cNvSpPr>
            <a:spLocks/>
          </p:cNvSpPr>
          <p:nvPr/>
        </p:nvSpPr>
        <p:spPr bwMode="auto">
          <a:xfrm>
            <a:off x="3260725" y="3073400"/>
            <a:ext cx="1246188" cy="115888"/>
          </a:xfrm>
          <a:custGeom>
            <a:avLst/>
            <a:gdLst>
              <a:gd name="T0" fmla="*/ 2147483647 w 785"/>
              <a:gd name="T1" fmla="*/ 2147483647 h 73"/>
              <a:gd name="T2" fmla="*/ 2147483647 w 785"/>
              <a:gd name="T3" fmla="*/ 0 h 73"/>
              <a:gd name="T4" fmla="*/ 0 w 785"/>
              <a:gd name="T5" fmla="*/ 0 h 73"/>
              <a:gd name="T6" fmla="*/ 0 60000 65536"/>
              <a:gd name="T7" fmla="*/ 0 60000 65536"/>
              <a:gd name="T8" fmla="*/ 0 60000 65536"/>
              <a:gd name="T9" fmla="*/ 0 w 785"/>
              <a:gd name="T10" fmla="*/ 0 h 73"/>
              <a:gd name="T11" fmla="*/ 785 w 785"/>
              <a:gd name="T12" fmla="*/ 73 h 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5" h="73">
                <a:moveTo>
                  <a:pt x="785" y="73"/>
                </a:moveTo>
                <a:lnTo>
                  <a:pt x="139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80" name="Line 17"/>
          <p:cNvSpPr>
            <a:spLocks noChangeShapeType="1"/>
          </p:cNvSpPr>
          <p:nvPr/>
        </p:nvSpPr>
        <p:spPr bwMode="auto">
          <a:xfrm flipH="1">
            <a:off x="3668713" y="3322638"/>
            <a:ext cx="121602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81" name="Line 18"/>
          <p:cNvSpPr>
            <a:spLocks noChangeShapeType="1"/>
          </p:cNvSpPr>
          <p:nvPr/>
        </p:nvSpPr>
        <p:spPr bwMode="auto">
          <a:xfrm flipH="1">
            <a:off x="3249613" y="3538538"/>
            <a:ext cx="1847850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82" name="Freeform 19"/>
          <p:cNvSpPr>
            <a:spLocks/>
          </p:cNvSpPr>
          <p:nvPr/>
        </p:nvSpPr>
        <p:spPr bwMode="auto">
          <a:xfrm>
            <a:off x="3263900" y="4691063"/>
            <a:ext cx="544513" cy="96837"/>
          </a:xfrm>
          <a:custGeom>
            <a:avLst/>
            <a:gdLst>
              <a:gd name="T0" fmla="*/ 2147483647 w 343"/>
              <a:gd name="T1" fmla="*/ 2147483647 h 61"/>
              <a:gd name="T2" fmla="*/ 2147483647 w 343"/>
              <a:gd name="T3" fmla="*/ 0 h 61"/>
              <a:gd name="T4" fmla="*/ 0 w 343"/>
              <a:gd name="T5" fmla="*/ 0 h 61"/>
              <a:gd name="T6" fmla="*/ 0 60000 65536"/>
              <a:gd name="T7" fmla="*/ 0 60000 65536"/>
              <a:gd name="T8" fmla="*/ 0 60000 65536"/>
              <a:gd name="T9" fmla="*/ 0 w 343"/>
              <a:gd name="T10" fmla="*/ 0 h 61"/>
              <a:gd name="T11" fmla="*/ 343 w 343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3" h="61">
                <a:moveTo>
                  <a:pt x="343" y="61"/>
                </a:moveTo>
                <a:lnTo>
                  <a:pt x="143" y="0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83" name="Line 20"/>
          <p:cNvSpPr>
            <a:spLocks noChangeShapeType="1"/>
          </p:cNvSpPr>
          <p:nvPr/>
        </p:nvSpPr>
        <p:spPr bwMode="auto">
          <a:xfrm flipH="1">
            <a:off x="3121025" y="5137150"/>
            <a:ext cx="64928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84" name="Freeform 21"/>
          <p:cNvSpPr>
            <a:spLocks/>
          </p:cNvSpPr>
          <p:nvPr/>
        </p:nvSpPr>
        <p:spPr bwMode="auto">
          <a:xfrm>
            <a:off x="3044825" y="5284788"/>
            <a:ext cx="725488" cy="212725"/>
          </a:xfrm>
          <a:custGeom>
            <a:avLst/>
            <a:gdLst>
              <a:gd name="T0" fmla="*/ 2147483647 w 457"/>
              <a:gd name="T1" fmla="*/ 0 h 134"/>
              <a:gd name="T2" fmla="*/ 2147483647 w 457"/>
              <a:gd name="T3" fmla="*/ 2147483647 h 134"/>
              <a:gd name="T4" fmla="*/ 0 w 457"/>
              <a:gd name="T5" fmla="*/ 2147483647 h 134"/>
              <a:gd name="T6" fmla="*/ 0 60000 65536"/>
              <a:gd name="T7" fmla="*/ 0 60000 65536"/>
              <a:gd name="T8" fmla="*/ 0 60000 65536"/>
              <a:gd name="T9" fmla="*/ 0 w 457"/>
              <a:gd name="T10" fmla="*/ 0 h 134"/>
              <a:gd name="T11" fmla="*/ 457 w 457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7" h="134">
                <a:moveTo>
                  <a:pt x="457" y="0"/>
                </a:moveTo>
                <a:lnTo>
                  <a:pt x="114" y="134"/>
                </a:lnTo>
                <a:lnTo>
                  <a:pt x="0" y="134"/>
                </a:lnTo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885" name="Rectangle 22"/>
          <p:cNvSpPr>
            <a:spLocks noChangeArrowheads="1"/>
          </p:cNvSpPr>
          <p:nvPr/>
        </p:nvSpPr>
        <p:spPr bwMode="auto">
          <a:xfrm>
            <a:off x="1914525" y="1282700"/>
            <a:ext cx="7604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Calcaneus</a:t>
            </a:r>
            <a:endParaRPr lang="en-US" sz="1200" b="1">
              <a:latin typeface="Arial" charset="0"/>
            </a:endParaRPr>
          </a:p>
        </p:txBody>
      </p:sp>
      <p:sp>
        <p:nvSpPr>
          <p:cNvPr id="164886" name="Rectangle 23"/>
          <p:cNvSpPr>
            <a:spLocks noChangeArrowheads="1"/>
          </p:cNvSpPr>
          <p:nvPr/>
        </p:nvSpPr>
        <p:spPr bwMode="auto">
          <a:xfrm>
            <a:off x="1906588" y="2085975"/>
            <a:ext cx="3984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Talus</a:t>
            </a:r>
          </a:p>
        </p:txBody>
      </p:sp>
      <p:sp>
        <p:nvSpPr>
          <p:cNvPr id="164887" name="Rectangle 24"/>
          <p:cNvSpPr>
            <a:spLocks noChangeArrowheads="1"/>
          </p:cNvSpPr>
          <p:nvPr/>
        </p:nvSpPr>
        <p:spPr bwMode="auto">
          <a:xfrm>
            <a:off x="1906588" y="2490788"/>
            <a:ext cx="68421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Navicular</a:t>
            </a:r>
            <a:endParaRPr lang="en-US" sz="1200" b="1">
              <a:latin typeface="Arial" charset="0"/>
            </a:endParaRPr>
          </a:p>
        </p:txBody>
      </p:sp>
      <p:sp>
        <p:nvSpPr>
          <p:cNvPr id="164888" name="Rectangle 25"/>
          <p:cNvSpPr>
            <a:spLocks noChangeArrowheads="1"/>
          </p:cNvSpPr>
          <p:nvPr/>
        </p:nvSpPr>
        <p:spPr bwMode="auto">
          <a:xfrm>
            <a:off x="1906588" y="2732088"/>
            <a:ext cx="5270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Cuboid</a:t>
            </a:r>
            <a:endParaRPr lang="en-US" sz="1200" b="1">
              <a:latin typeface="Arial" charset="0"/>
            </a:endParaRPr>
          </a:p>
        </p:txBody>
      </p:sp>
      <p:sp>
        <p:nvSpPr>
          <p:cNvPr id="164889" name="Rectangle 26"/>
          <p:cNvSpPr>
            <a:spLocks noChangeArrowheads="1"/>
          </p:cNvSpPr>
          <p:nvPr/>
        </p:nvSpPr>
        <p:spPr bwMode="auto">
          <a:xfrm>
            <a:off x="1906588" y="2968625"/>
            <a:ext cx="12779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Lateral cuneiform</a:t>
            </a:r>
            <a:endParaRPr lang="en-US" sz="1200" b="1">
              <a:latin typeface="Arial" charset="0"/>
            </a:endParaRPr>
          </a:p>
        </p:txBody>
      </p:sp>
      <p:sp>
        <p:nvSpPr>
          <p:cNvPr id="164890" name="Rectangle 27"/>
          <p:cNvSpPr>
            <a:spLocks noChangeArrowheads="1"/>
          </p:cNvSpPr>
          <p:nvPr/>
        </p:nvSpPr>
        <p:spPr bwMode="auto">
          <a:xfrm>
            <a:off x="1955800" y="3219450"/>
            <a:ext cx="1684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000000"/>
                </a:solidFill>
                <a:latin typeface="Arial" charset="0"/>
              </a:rPr>
              <a:t>Intermediate cuneiform</a:t>
            </a:r>
          </a:p>
        </p:txBody>
      </p:sp>
      <p:sp>
        <p:nvSpPr>
          <p:cNvPr id="164891" name="Rectangle 28"/>
          <p:cNvSpPr>
            <a:spLocks noChangeArrowheads="1"/>
          </p:cNvSpPr>
          <p:nvPr/>
        </p:nvSpPr>
        <p:spPr bwMode="auto">
          <a:xfrm>
            <a:off x="1916113" y="4584700"/>
            <a:ext cx="12620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Proximal phalanx</a:t>
            </a:r>
          </a:p>
        </p:txBody>
      </p:sp>
      <p:sp>
        <p:nvSpPr>
          <p:cNvPr id="164892" name="Rectangle 29"/>
          <p:cNvSpPr>
            <a:spLocks noChangeArrowheads="1"/>
          </p:cNvSpPr>
          <p:nvPr/>
        </p:nvSpPr>
        <p:spPr bwMode="auto">
          <a:xfrm>
            <a:off x="1928813" y="5026025"/>
            <a:ext cx="11033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Middle phalanx</a:t>
            </a:r>
            <a:endParaRPr lang="en-US" sz="1200" b="1">
              <a:latin typeface="Arial" charset="0"/>
            </a:endParaRPr>
          </a:p>
        </p:txBody>
      </p:sp>
      <p:sp>
        <p:nvSpPr>
          <p:cNvPr id="164893" name="Rectangle 30"/>
          <p:cNvSpPr>
            <a:spLocks noChangeArrowheads="1"/>
          </p:cNvSpPr>
          <p:nvPr/>
        </p:nvSpPr>
        <p:spPr bwMode="auto">
          <a:xfrm>
            <a:off x="1928813" y="5384800"/>
            <a:ext cx="10334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Distal phalanx</a:t>
            </a:r>
            <a:endParaRPr lang="en-US" sz="1200" b="1">
              <a:latin typeface="Arial" charset="0"/>
            </a:endParaRPr>
          </a:p>
        </p:txBody>
      </p:sp>
      <p:sp>
        <p:nvSpPr>
          <p:cNvPr id="164894" name="Rectangle 31"/>
          <p:cNvSpPr>
            <a:spLocks noChangeArrowheads="1"/>
          </p:cNvSpPr>
          <p:nvPr/>
        </p:nvSpPr>
        <p:spPr bwMode="auto">
          <a:xfrm>
            <a:off x="5886450" y="5421313"/>
            <a:ext cx="762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Phalanges</a:t>
            </a:r>
            <a:endParaRPr lang="en-US" sz="1200" b="1">
              <a:latin typeface="Arial" charset="0"/>
            </a:endParaRPr>
          </a:p>
        </p:txBody>
      </p:sp>
      <p:sp>
        <p:nvSpPr>
          <p:cNvPr id="164895" name="Rectangle 32"/>
          <p:cNvSpPr>
            <a:spLocks noChangeArrowheads="1"/>
          </p:cNvSpPr>
          <p:nvPr/>
        </p:nvSpPr>
        <p:spPr bwMode="auto">
          <a:xfrm>
            <a:off x="5892800" y="4233863"/>
            <a:ext cx="84318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Arial" charset="0"/>
              </a:rPr>
              <a:t>Metatarsals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96" name="Rectangle 33"/>
          <p:cNvSpPr>
            <a:spLocks noChangeArrowheads="1"/>
          </p:cNvSpPr>
          <p:nvPr/>
        </p:nvSpPr>
        <p:spPr bwMode="auto">
          <a:xfrm>
            <a:off x="5886450" y="2078038"/>
            <a:ext cx="52559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 dirty="0" err="1" smtClean="0">
                <a:solidFill>
                  <a:srgbClr val="000000"/>
                </a:solidFill>
                <a:latin typeface="Arial" charset="0"/>
              </a:rPr>
              <a:t>Tarsals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897" name="Rectangle 34"/>
          <p:cNvSpPr>
            <a:spLocks noChangeArrowheads="1"/>
          </p:cNvSpPr>
          <p:nvPr/>
        </p:nvSpPr>
        <p:spPr bwMode="auto">
          <a:xfrm>
            <a:off x="3910013" y="380047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5</a:t>
            </a:r>
            <a:endParaRPr lang="en-US" sz="1200" b="1">
              <a:latin typeface="Arial" charset="0"/>
            </a:endParaRPr>
          </a:p>
        </p:txBody>
      </p:sp>
      <p:sp>
        <p:nvSpPr>
          <p:cNvPr id="164898" name="Rectangle 35"/>
          <p:cNvSpPr>
            <a:spLocks noChangeArrowheads="1"/>
          </p:cNvSpPr>
          <p:nvPr/>
        </p:nvSpPr>
        <p:spPr bwMode="auto">
          <a:xfrm>
            <a:off x="4135438" y="4006850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sz="1200" b="1">
              <a:latin typeface="Arial" charset="0"/>
            </a:endParaRPr>
          </a:p>
        </p:txBody>
      </p:sp>
      <p:sp>
        <p:nvSpPr>
          <p:cNvPr id="164899" name="Rectangle 36"/>
          <p:cNvSpPr>
            <a:spLocks noChangeArrowheads="1"/>
          </p:cNvSpPr>
          <p:nvPr/>
        </p:nvSpPr>
        <p:spPr bwMode="auto">
          <a:xfrm>
            <a:off x="4406900" y="4173538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3</a:t>
            </a:r>
            <a:endParaRPr lang="en-US" sz="1200" b="1">
              <a:latin typeface="Arial" charset="0"/>
            </a:endParaRPr>
          </a:p>
        </p:txBody>
      </p:sp>
      <p:sp>
        <p:nvSpPr>
          <p:cNvPr id="164900" name="Rectangle 37"/>
          <p:cNvSpPr>
            <a:spLocks noChangeArrowheads="1"/>
          </p:cNvSpPr>
          <p:nvPr/>
        </p:nvSpPr>
        <p:spPr bwMode="auto">
          <a:xfrm>
            <a:off x="4711700" y="4330700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sz="1200" b="1">
              <a:latin typeface="Arial" charset="0"/>
            </a:endParaRPr>
          </a:p>
        </p:txBody>
      </p:sp>
      <p:sp>
        <p:nvSpPr>
          <p:cNvPr id="164901" name="Rectangle 38"/>
          <p:cNvSpPr>
            <a:spLocks noChangeArrowheads="1"/>
          </p:cNvSpPr>
          <p:nvPr/>
        </p:nvSpPr>
        <p:spPr bwMode="auto">
          <a:xfrm>
            <a:off x="5140325" y="432276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1</a:t>
            </a:r>
            <a:endParaRPr lang="en-US" sz="1200" b="1">
              <a:latin typeface="Arial" charset="0"/>
            </a:endParaRPr>
          </a:p>
        </p:txBody>
      </p:sp>
      <p:sp>
        <p:nvSpPr>
          <p:cNvPr id="164902" name="Rectangle 39"/>
          <p:cNvSpPr>
            <a:spLocks noChangeArrowheads="1"/>
          </p:cNvSpPr>
          <p:nvPr/>
        </p:nvSpPr>
        <p:spPr bwMode="auto">
          <a:xfrm>
            <a:off x="1817688" y="3384550"/>
            <a:ext cx="1438275" cy="27463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Arial" charset="0"/>
              </a:rPr>
              <a:t>Medial cuneiform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867400" y="1981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791200" y="4191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91200" y="5334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47800" y="1219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43000" y="2057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371600" y="24384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447800" y="26670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905000" y="29718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905000" y="3200400"/>
            <a:ext cx="1752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752600" y="34290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05000" y="45720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752600" y="4953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752600" y="5334000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4" descr="shi25707_07_53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1284288"/>
            <a:ext cx="7735888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Line 6"/>
          <p:cNvSpPr>
            <a:spLocks noChangeShapeType="1"/>
          </p:cNvSpPr>
          <p:nvPr/>
        </p:nvSpPr>
        <p:spPr bwMode="auto">
          <a:xfrm>
            <a:off x="5132388" y="1970088"/>
            <a:ext cx="8985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1" name="Rectangle 7"/>
          <p:cNvSpPr>
            <a:spLocks noChangeArrowheads="1"/>
          </p:cNvSpPr>
          <p:nvPr/>
        </p:nvSpPr>
        <p:spPr bwMode="auto">
          <a:xfrm>
            <a:off x="4637088" y="1865313"/>
            <a:ext cx="38735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Tibia</a:t>
            </a:r>
          </a:p>
        </p:txBody>
      </p:sp>
      <p:sp>
        <p:nvSpPr>
          <p:cNvPr id="162822" name="Freeform 8"/>
          <p:cNvSpPr>
            <a:spLocks/>
          </p:cNvSpPr>
          <p:nvPr/>
        </p:nvSpPr>
        <p:spPr bwMode="auto">
          <a:xfrm>
            <a:off x="149225" y="4337050"/>
            <a:ext cx="1617663" cy="590550"/>
          </a:xfrm>
          <a:custGeom>
            <a:avLst/>
            <a:gdLst>
              <a:gd name="T0" fmla="*/ 0 w 775"/>
              <a:gd name="T1" fmla="*/ 2147483647 h 282"/>
              <a:gd name="T2" fmla="*/ 0 w 775"/>
              <a:gd name="T3" fmla="*/ 0 h 282"/>
              <a:gd name="T4" fmla="*/ 2147483647 w 775"/>
              <a:gd name="T5" fmla="*/ 0 h 282"/>
              <a:gd name="T6" fmla="*/ 2147483647 w 775"/>
              <a:gd name="T7" fmla="*/ 2147483647 h 282"/>
              <a:gd name="T8" fmla="*/ 0 60000 65536"/>
              <a:gd name="T9" fmla="*/ 0 60000 65536"/>
              <a:gd name="T10" fmla="*/ 0 60000 65536"/>
              <a:gd name="T11" fmla="*/ 0 60000 65536"/>
              <a:gd name="T12" fmla="*/ 0 w 775"/>
              <a:gd name="T13" fmla="*/ 0 h 282"/>
              <a:gd name="T14" fmla="*/ 775 w 775"/>
              <a:gd name="T15" fmla="*/ 282 h 2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5" h="282">
                <a:moveTo>
                  <a:pt x="0" y="282"/>
                </a:moveTo>
                <a:lnTo>
                  <a:pt x="0" y="0"/>
                </a:lnTo>
                <a:lnTo>
                  <a:pt x="775" y="0"/>
                </a:lnTo>
                <a:lnTo>
                  <a:pt x="775" y="5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3" name="Line 9"/>
          <p:cNvSpPr>
            <a:spLocks noChangeShapeType="1"/>
          </p:cNvSpPr>
          <p:nvPr/>
        </p:nvSpPr>
        <p:spPr bwMode="auto">
          <a:xfrm flipV="1">
            <a:off x="939800" y="4230688"/>
            <a:ext cx="3175" cy="106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4" name="Line 10"/>
          <p:cNvSpPr>
            <a:spLocks noChangeShapeType="1"/>
          </p:cNvSpPr>
          <p:nvPr/>
        </p:nvSpPr>
        <p:spPr bwMode="auto">
          <a:xfrm>
            <a:off x="5251450" y="1574800"/>
            <a:ext cx="1206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5" name="Rectangle 11"/>
          <p:cNvSpPr>
            <a:spLocks noChangeArrowheads="1"/>
          </p:cNvSpPr>
          <p:nvPr/>
        </p:nvSpPr>
        <p:spPr bwMode="auto">
          <a:xfrm>
            <a:off x="4675188" y="1466850"/>
            <a:ext cx="4873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Fibula</a:t>
            </a:r>
            <a:endParaRPr lang="en-US" sz="1300" b="1">
              <a:latin typeface="Arial" charset="0"/>
            </a:endParaRPr>
          </a:p>
        </p:txBody>
      </p:sp>
      <p:sp>
        <p:nvSpPr>
          <p:cNvPr id="162826" name="Freeform 12"/>
          <p:cNvSpPr>
            <a:spLocks/>
          </p:cNvSpPr>
          <p:nvPr/>
        </p:nvSpPr>
        <p:spPr bwMode="auto">
          <a:xfrm>
            <a:off x="5176838" y="2730500"/>
            <a:ext cx="620712" cy="501650"/>
          </a:xfrm>
          <a:custGeom>
            <a:avLst/>
            <a:gdLst>
              <a:gd name="T0" fmla="*/ 2147483647 w 297"/>
              <a:gd name="T1" fmla="*/ 2147483647 h 240"/>
              <a:gd name="T2" fmla="*/ 2147483647 w 297"/>
              <a:gd name="T3" fmla="*/ 0 h 240"/>
              <a:gd name="T4" fmla="*/ 0 w 297"/>
              <a:gd name="T5" fmla="*/ 0 h 240"/>
              <a:gd name="T6" fmla="*/ 0 60000 65536"/>
              <a:gd name="T7" fmla="*/ 0 60000 65536"/>
              <a:gd name="T8" fmla="*/ 0 60000 65536"/>
              <a:gd name="T9" fmla="*/ 0 w 297"/>
              <a:gd name="T10" fmla="*/ 0 h 240"/>
              <a:gd name="T11" fmla="*/ 297 w 297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" h="240">
                <a:moveTo>
                  <a:pt x="297" y="240"/>
                </a:moveTo>
                <a:lnTo>
                  <a:pt x="72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7" name="Freeform 13"/>
          <p:cNvSpPr>
            <a:spLocks/>
          </p:cNvSpPr>
          <p:nvPr/>
        </p:nvSpPr>
        <p:spPr bwMode="auto">
          <a:xfrm>
            <a:off x="4725988" y="3263900"/>
            <a:ext cx="55562" cy="396875"/>
          </a:xfrm>
          <a:custGeom>
            <a:avLst/>
            <a:gdLst>
              <a:gd name="T0" fmla="*/ 2147483647 w 27"/>
              <a:gd name="T1" fmla="*/ 2147483647 h 190"/>
              <a:gd name="T2" fmla="*/ 0 w 27"/>
              <a:gd name="T3" fmla="*/ 2147483647 h 190"/>
              <a:gd name="T4" fmla="*/ 0 w 27"/>
              <a:gd name="T5" fmla="*/ 0 h 190"/>
              <a:gd name="T6" fmla="*/ 0 60000 65536"/>
              <a:gd name="T7" fmla="*/ 0 60000 65536"/>
              <a:gd name="T8" fmla="*/ 0 60000 65536"/>
              <a:gd name="T9" fmla="*/ 0 w 27"/>
              <a:gd name="T10" fmla="*/ 0 h 190"/>
              <a:gd name="T11" fmla="*/ 27 w 27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190">
                <a:moveTo>
                  <a:pt x="27" y="190"/>
                </a:moveTo>
                <a:lnTo>
                  <a:pt x="0" y="69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28" name="Rectangle 14"/>
          <p:cNvSpPr>
            <a:spLocks noChangeArrowheads="1"/>
          </p:cNvSpPr>
          <p:nvPr/>
        </p:nvSpPr>
        <p:spPr bwMode="auto">
          <a:xfrm>
            <a:off x="4352925" y="2928938"/>
            <a:ext cx="746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Navicular</a:t>
            </a:r>
            <a:endParaRPr lang="en-US" sz="1300" b="1">
              <a:latin typeface="Arial" charset="0"/>
            </a:endParaRPr>
          </a:p>
        </p:txBody>
      </p:sp>
      <p:sp>
        <p:nvSpPr>
          <p:cNvPr id="162829" name="Freeform 15"/>
          <p:cNvSpPr>
            <a:spLocks/>
          </p:cNvSpPr>
          <p:nvPr/>
        </p:nvSpPr>
        <p:spPr bwMode="auto">
          <a:xfrm>
            <a:off x="3802063" y="3402013"/>
            <a:ext cx="212725" cy="415925"/>
          </a:xfrm>
          <a:custGeom>
            <a:avLst/>
            <a:gdLst>
              <a:gd name="T0" fmla="*/ 2147483647 w 102"/>
              <a:gd name="T1" fmla="*/ 2147483647 h 199"/>
              <a:gd name="T2" fmla="*/ 0 w 102"/>
              <a:gd name="T3" fmla="*/ 2147483647 h 199"/>
              <a:gd name="T4" fmla="*/ 0 w 102"/>
              <a:gd name="T5" fmla="*/ 0 h 199"/>
              <a:gd name="T6" fmla="*/ 0 60000 65536"/>
              <a:gd name="T7" fmla="*/ 0 60000 65536"/>
              <a:gd name="T8" fmla="*/ 0 60000 65536"/>
              <a:gd name="T9" fmla="*/ 0 w 102"/>
              <a:gd name="T10" fmla="*/ 0 h 199"/>
              <a:gd name="T11" fmla="*/ 102 w 102"/>
              <a:gd name="T12" fmla="*/ 199 h 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99">
                <a:moveTo>
                  <a:pt x="102" y="199"/>
                </a:moveTo>
                <a:lnTo>
                  <a:pt x="0" y="6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0" name="Rectangle 16"/>
          <p:cNvSpPr>
            <a:spLocks noChangeArrowheads="1"/>
          </p:cNvSpPr>
          <p:nvPr/>
        </p:nvSpPr>
        <p:spPr bwMode="auto">
          <a:xfrm>
            <a:off x="3424238" y="2976563"/>
            <a:ext cx="8001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>
                <a:solidFill>
                  <a:srgbClr val="000000"/>
                </a:solidFill>
                <a:latin typeface="Arial" charset="0"/>
              </a:rPr>
              <a:t>Medial</a:t>
            </a:r>
          </a:p>
          <a:p>
            <a:pPr algn="l"/>
            <a:r>
              <a:rPr lang="en-US" sz="1300" b="1">
                <a:solidFill>
                  <a:srgbClr val="000000"/>
                </a:solidFill>
                <a:latin typeface="Arial" charset="0"/>
              </a:rPr>
              <a:t>cuneiform</a:t>
            </a:r>
            <a:endParaRPr lang="en-US" sz="1300" b="1">
              <a:latin typeface="Arial" charset="0"/>
            </a:endParaRPr>
          </a:p>
        </p:txBody>
      </p:sp>
      <p:sp>
        <p:nvSpPr>
          <p:cNvPr id="162831" name="Line 17"/>
          <p:cNvSpPr>
            <a:spLocks noChangeShapeType="1"/>
          </p:cNvSpPr>
          <p:nvPr/>
        </p:nvSpPr>
        <p:spPr bwMode="auto">
          <a:xfrm>
            <a:off x="2790825" y="3824288"/>
            <a:ext cx="295275" cy="519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2" name="Rectangle 18"/>
          <p:cNvSpPr>
            <a:spLocks noChangeArrowheads="1"/>
          </p:cNvSpPr>
          <p:nvPr/>
        </p:nvSpPr>
        <p:spPr bwMode="auto">
          <a:xfrm>
            <a:off x="2293938" y="3292475"/>
            <a:ext cx="920124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dirty="0" smtClean="0">
                <a:solidFill>
                  <a:srgbClr val="000000"/>
                </a:solidFill>
                <a:latin typeface="Arial" charset="0"/>
              </a:rPr>
              <a:t>Metatarsals</a:t>
            </a:r>
            <a:endParaRPr lang="en-US" sz="13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33" name="Freeform 19"/>
          <p:cNvSpPr>
            <a:spLocks/>
          </p:cNvSpPr>
          <p:nvPr/>
        </p:nvSpPr>
        <p:spPr bwMode="auto">
          <a:xfrm>
            <a:off x="2790825" y="3760788"/>
            <a:ext cx="1588" cy="488950"/>
          </a:xfrm>
          <a:custGeom>
            <a:avLst/>
            <a:gdLst>
              <a:gd name="T0" fmla="*/ 0 w 1588"/>
              <a:gd name="T1" fmla="*/ 2147483647 h 234"/>
              <a:gd name="T2" fmla="*/ 0 w 1588"/>
              <a:gd name="T3" fmla="*/ 2147483647 h 234"/>
              <a:gd name="T4" fmla="*/ 0 w 1588"/>
              <a:gd name="T5" fmla="*/ 0 h 234"/>
              <a:gd name="T6" fmla="*/ 0 60000 65536"/>
              <a:gd name="T7" fmla="*/ 0 60000 65536"/>
              <a:gd name="T8" fmla="*/ 0 60000 65536"/>
              <a:gd name="T9" fmla="*/ 0 w 1588"/>
              <a:gd name="T10" fmla="*/ 0 h 234"/>
              <a:gd name="T11" fmla="*/ 1588 w 158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234">
                <a:moveTo>
                  <a:pt x="0" y="234"/>
                </a:moveTo>
                <a:lnTo>
                  <a:pt x="0" y="3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4" name="Rectangle 20"/>
          <p:cNvSpPr>
            <a:spLocks noChangeArrowheads="1"/>
          </p:cNvSpPr>
          <p:nvPr/>
        </p:nvSpPr>
        <p:spPr bwMode="auto">
          <a:xfrm>
            <a:off x="563563" y="3954463"/>
            <a:ext cx="8286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Phalanges</a:t>
            </a:r>
            <a:endParaRPr lang="en-US" sz="1300" b="1">
              <a:latin typeface="Arial" charset="0"/>
            </a:endParaRPr>
          </a:p>
        </p:txBody>
      </p:sp>
      <p:sp>
        <p:nvSpPr>
          <p:cNvPr id="162835" name="Freeform 21"/>
          <p:cNvSpPr>
            <a:spLocks/>
          </p:cNvSpPr>
          <p:nvPr/>
        </p:nvSpPr>
        <p:spPr bwMode="auto">
          <a:xfrm>
            <a:off x="4140200" y="4870450"/>
            <a:ext cx="3697288" cy="360363"/>
          </a:xfrm>
          <a:custGeom>
            <a:avLst/>
            <a:gdLst>
              <a:gd name="T0" fmla="*/ 2147483647 w 1770"/>
              <a:gd name="T1" fmla="*/ 2147483647 h 172"/>
              <a:gd name="T2" fmla="*/ 2147483647 w 1770"/>
              <a:gd name="T3" fmla="*/ 2147483647 h 172"/>
              <a:gd name="T4" fmla="*/ 0 w 1770"/>
              <a:gd name="T5" fmla="*/ 2147483647 h 172"/>
              <a:gd name="T6" fmla="*/ 0 w 1770"/>
              <a:gd name="T7" fmla="*/ 2147483647 h 172"/>
              <a:gd name="T8" fmla="*/ 0 w 1770"/>
              <a:gd name="T9" fmla="*/ 0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70"/>
              <a:gd name="T16" fmla="*/ 0 h 172"/>
              <a:gd name="T17" fmla="*/ 1770 w 1770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70" h="172">
                <a:moveTo>
                  <a:pt x="1770" y="66"/>
                </a:moveTo>
                <a:lnTo>
                  <a:pt x="1770" y="172"/>
                </a:lnTo>
                <a:lnTo>
                  <a:pt x="0" y="17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6" name="Line 22"/>
          <p:cNvSpPr>
            <a:spLocks noChangeShapeType="1"/>
          </p:cNvSpPr>
          <p:nvPr/>
        </p:nvSpPr>
        <p:spPr bwMode="auto">
          <a:xfrm flipV="1">
            <a:off x="5986463" y="5230813"/>
            <a:ext cx="3175" cy="106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37" name="Rectangle 23"/>
          <p:cNvSpPr>
            <a:spLocks noChangeArrowheads="1"/>
          </p:cNvSpPr>
          <p:nvPr/>
        </p:nvSpPr>
        <p:spPr bwMode="auto">
          <a:xfrm>
            <a:off x="5683250" y="5351463"/>
            <a:ext cx="57272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300" b="1" dirty="0" err="1" smtClean="0">
                <a:solidFill>
                  <a:srgbClr val="000000"/>
                </a:solidFill>
                <a:latin typeface="Arial" charset="0"/>
              </a:rPr>
              <a:t>Tarsals</a:t>
            </a:r>
            <a:endParaRPr lang="en-US" sz="13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838" name="Freeform 24"/>
          <p:cNvSpPr>
            <a:spLocks/>
          </p:cNvSpPr>
          <p:nvPr/>
        </p:nvSpPr>
        <p:spPr bwMode="auto">
          <a:xfrm>
            <a:off x="7218363" y="3792538"/>
            <a:ext cx="801687" cy="350837"/>
          </a:xfrm>
          <a:custGeom>
            <a:avLst/>
            <a:gdLst>
              <a:gd name="T0" fmla="*/ 0 w 384"/>
              <a:gd name="T1" fmla="*/ 2147483647 h 168"/>
              <a:gd name="T2" fmla="*/ 2147483647 w 384"/>
              <a:gd name="T3" fmla="*/ 0 h 168"/>
              <a:gd name="T4" fmla="*/ 2147483647 w 384"/>
              <a:gd name="T5" fmla="*/ 0 h 168"/>
              <a:gd name="T6" fmla="*/ 0 60000 65536"/>
              <a:gd name="T7" fmla="*/ 0 60000 65536"/>
              <a:gd name="T8" fmla="*/ 0 60000 65536"/>
              <a:gd name="T9" fmla="*/ 0 w 384"/>
              <a:gd name="T10" fmla="*/ 0 h 168"/>
              <a:gd name="T11" fmla="*/ 384 w 384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68">
                <a:moveTo>
                  <a:pt x="0" y="168"/>
                </a:moveTo>
                <a:lnTo>
                  <a:pt x="294" y="0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2840" name="Rectangle 26"/>
          <p:cNvSpPr>
            <a:spLocks noChangeArrowheads="1"/>
          </p:cNvSpPr>
          <p:nvPr/>
        </p:nvSpPr>
        <p:spPr bwMode="auto">
          <a:xfrm>
            <a:off x="8113713" y="3663950"/>
            <a:ext cx="828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Calcaneus</a:t>
            </a:r>
            <a:endParaRPr lang="en-US" sz="1300" b="1">
              <a:latin typeface="Arial" charset="0"/>
            </a:endParaRPr>
          </a:p>
        </p:txBody>
      </p:sp>
      <p:sp>
        <p:nvSpPr>
          <p:cNvPr id="162842" name="Rectangle 28"/>
          <p:cNvSpPr>
            <a:spLocks noChangeArrowheads="1"/>
          </p:cNvSpPr>
          <p:nvPr/>
        </p:nvSpPr>
        <p:spPr bwMode="auto">
          <a:xfrm>
            <a:off x="4670425" y="2608263"/>
            <a:ext cx="4333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Arial" charset="0"/>
              </a:rPr>
              <a:t>Talus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67200" y="14478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91000" y="18288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114800" y="2514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67200" y="28956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352800" y="29718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33600" y="32004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57200" y="38100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53340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001000" y="36576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228600" y="835025"/>
            <a:ext cx="8526463" cy="5232400"/>
            <a:chOff x="228600" y="835025"/>
            <a:chExt cx="8526463" cy="5232400"/>
          </a:xfrm>
        </p:grpSpPr>
        <p:pic>
          <p:nvPicPr>
            <p:cNvPr id="63491" name="Picture 3" descr="shi25707_07_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2000" y="835025"/>
              <a:ext cx="5046663" cy="512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2" name="Freeform 4"/>
            <p:cNvSpPr>
              <a:spLocks/>
            </p:cNvSpPr>
            <p:nvPr/>
          </p:nvSpPr>
          <p:spPr bwMode="auto">
            <a:xfrm>
              <a:off x="1576388" y="2335213"/>
              <a:ext cx="2297112" cy="554037"/>
            </a:xfrm>
            <a:custGeom>
              <a:avLst/>
              <a:gdLst>
                <a:gd name="T0" fmla="*/ 0 w 1447"/>
                <a:gd name="T1" fmla="*/ 0 h 349"/>
                <a:gd name="T2" fmla="*/ 2147483647 w 1447"/>
                <a:gd name="T3" fmla="*/ 0 h 349"/>
                <a:gd name="T4" fmla="*/ 2147483647 w 1447"/>
                <a:gd name="T5" fmla="*/ 2147483647 h 349"/>
                <a:gd name="T6" fmla="*/ 0 60000 65536"/>
                <a:gd name="T7" fmla="*/ 0 60000 65536"/>
                <a:gd name="T8" fmla="*/ 0 60000 65536"/>
                <a:gd name="T9" fmla="*/ 0 w 1447"/>
                <a:gd name="T10" fmla="*/ 0 h 349"/>
                <a:gd name="T11" fmla="*/ 1447 w 1447"/>
                <a:gd name="T12" fmla="*/ 349 h 3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7" h="349">
                  <a:moveTo>
                    <a:pt x="0" y="0"/>
                  </a:moveTo>
                  <a:lnTo>
                    <a:pt x="174" y="0"/>
                  </a:lnTo>
                  <a:lnTo>
                    <a:pt x="1447" y="34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>
              <a:off x="1355725" y="3198813"/>
              <a:ext cx="90963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4" name="Line 6"/>
            <p:cNvSpPr>
              <a:spLocks noChangeShapeType="1"/>
            </p:cNvSpPr>
            <p:nvPr/>
          </p:nvSpPr>
          <p:spPr bwMode="auto">
            <a:xfrm>
              <a:off x="1517650" y="2881313"/>
              <a:ext cx="74612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Line 7"/>
            <p:cNvSpPr>
              <a:spLocks noChangeShapeType="1"/>
            </p:cNvSpPr>
            <p:nvPr/>
          </p:nvSpPr>
          <p:spPr bwMode="auto">
            <a:xfrm>
              <a:off x="1416050" y="3502025"/>
              <a:ext cx="23018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 flipH="1">
              <a:off x="2033588" y="4057650"/>
              <a:ext cx="1979612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2984500" y="4510088"/>
              <a:ext cx="1222375" cy="684212"/>
            </a:xfrm>
            <a:custGeom>
              <a:avLst/>
              <a:gdLst>
                <a:gd name="T0" fmla="*/ 0 w 770"/>
                <a:gd name="T1" fmla="*/ 2147483647 h 431"/>
                <a:gd name="T2" fmla="*/ 2147483647 w 770"/>
                <a:gd name="T3" fmla="*/ 2147483647 h 431"/>
                <a:gd name="T4" fmla="*/ 2147483647 w 770"/>
                <a:gd name="T5" fmla="*/ 0 h 431"/>
                <a:gd name="T6" fmla="*/ 0 60000 65536"/>
                <a:gd name="T7" fmla="*/ 0 60000 65536"/>
                <a:gd name="T8" fmla="*/ 0 60000 65536"/>
                <a:gd name="T9" fmla="*/ 0 w 770"/>
                <a:gd name="T10" fmla="*/ 0 h 431"/>
                <a:gd name="T11" fmla="*/ 770 w 770"/>
                <a:gd name="T12" fmla="*/ 431 h 4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70" h="431">
                  <a:moveTo>
                    <a:pt x="0" y="431"/>
                  </a:moveTo>
                  <a:lnTo>
                    <a:pt x="385" y="431"/>
                  </a:lnTo>
                  <a:lnTo>
                    <a:pt x="7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>
              <a:off x="1495425" y="4581525"/>
              <a:ext cx="2217738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>
              <a:off x="1290638" y="1639888"/>
              <a:ext cx="18938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auto">
            <a:xfrm>
              <a:off x="3244850" y="4051300"/>
              <a:ext cx="1184275" cy="782638"/>
            </a:xfrm>
            <a:custGeom>
              <a:avLst/>
              <a:gdLst>
                <a:gd name="T0" fmla="*/ 0 w 746"/>
                <a:gd name="T1" fmla="*/ 2147483647 h 493"/>
                <a:gd name="T2" fmla="*/ 2147483647 w 746"/>
                <a:gd name="T3" fmla="*/ 2147483647 h 493"/>
                <a:gd name="T4" fmla="*/ 2147483647 w 746"/>
                <a:gd name="T5" fmla="*/ 0 h 493"/>
                <a:gd name="T6" fmla="*/ 0 60000 65536"/>
                <a:gd name="T7" fmla="*/ 0 60000 65536"/>
                <a:gd name="T8" fmla="*/ 0 60000 65536"/>
                <a:gd name="T9" fmla="*/ 0 w 746"/>
                <a:gd name="T10" fmla="*/ 0 h 493"/>
                <a:gd name="T11" fmla="*/ 746 w 746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6" h="493">
                  <a:moveTo>
                    <a:pt x="0" y="493"/>
                  </a:moveTo>
                  <a:lnTo>
                    <a:pt x="221" y="493"/>
                  </a:lnTo>
                  <a:lnTo>
                    <a:pt x="74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Freeform 14"/>
            <p:cNvSpPr>
              <a:spLocks/>
            </p:cNvSpPr>
            <p:nvPr/>
          </p:nvSpPr>
          <p:spPr bwMode="auto">
            <a:xfrm>
              <a:off x="3132138" y="4379913"/>
              <a:ext cx="2152650" cy="1612900"/>
            </a:xfrm>
            <a:custGeom>
              <a:avLst/>
              <a:gdLst>
                <a:gd name="T0" fmla="*/ 0 w 1356"/>
                <a:gd name="T1" fmla="*/ 2147483647 h 1016"/>
                <a:gd name="T2" fmla="*/ 2147483647 w 1356"/>
                <a:gd name="T3" fmla="*/ 2147483647 h 1016"/>
                <a:gd name="T4" fmla="*/ 2147483647 w 1356"/>
                <a:gd name="T5" fmla="*/ 0 h 1016"/>
                <a:gd name="T6" fmla="*/ 0 60000 65536"/>
                <a:gd name="T7" fmla="*/ 0 60000 65536"/>
                <a:gd name="T8" fmla="*/ 0 60000 65536"/>
                <a:gd name="T9" fmla="*/ 0 w 1356"/>
                <a:gd name="T10" fmla="*/ 0 h 1016"/>
                <a:gd name="T11" fmla="*/ 1356 w 1356"/>
                <a:gd name="T12" fmla="*/ 1016 h 10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6" h="1016">
                  <a:moveTo>
                    <a:pt x="0" y="1016"/>
                  </a:moveTo>
                  <a:lnTo>
                    <a:pt x="292" y="1016"/>
                  </a:lnTo>
                  <a:lnTo>
                    <a:pt x="1356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6538913" y="5730875"/>
              <a:ext cx="10096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6253163" y="3751263"/>
              <a:ext cx="12954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>
              <a:off x="6791325" y="3384550"/>
              <a:ext cx="757238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auto">
            <a:xfrm>
              <a:off x="6186488" y="3146425"/>
              <a:ext cx="1362075" cy="222250"/>
            </a:xfrm>
            <a:custGeom>
              <a:avLst/>
              <a:gdLst>
                <a:gd name="T0" fmla="*/ 2147483647 w 858"/>
                <a:gd name="T1" fmla="*/ 0 h 140"/>
                <a:gd name="T2" fmla="*/ 2147483647 w 858"/>
                <a:gd name="T3" fmla="*/ 0 h 140"/>
                <a:gd name="T4" fmla="*/ 0 w 858"/>
                <a:gd name="T5" fmla="*/ 2147483647 h 140"/>
                <a:gd name="T6" fmla="*/ 0 60000 65536"/>
                <a:gd name="T7" fmla="*/ 0 60000 65536"/>
                <a:gd name="T8" fmla="*/ 0 60000 65536"/>
                <a:gd name="T9" fmla="*/ 0 w 858"/>
                <a:gd name="T10" fmla="*/ 0 h 140"/>
                <a:gd name="T11" fmla="*/ 858 w 858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8" h="140">
                  <a:moveTo>
                    <a:pt x="858" y="0"/>
                  </a:moveTo>
                  <a:lnTo>
                    <a:pt x="686" y="0"/>
                  </a:lnTo>
                  <a:lnTo>
                    <a:pt x="0" y="14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Freeform 20"/>
            <p:cNvSpPr>
              <a:spLocks/>
            </p:cNvSpPr>
            <p:nvPr/>
          </p:nvSpPr>
          <p:spPr bwMode="auto">
            <a:xfrm>
              <a:off x="6427788" y="4194175"/>
              <a:ext cx="1120775" cy="393700"/>
            </a:xfrm>
            <a:custGeom>
              <a:avLst/>
              <a:gdLst>
                <a:gd name="T0" fmla="*/ 2147483647 w 706"/>
                <a:gd name="T1" fmla="*/ 2147483647 h 248"/>
                <a:gd name="T2" fmla="*/ 2147483647 w 706"/>
                <a:gd name="T3" fmla="*/ 2147483647 h 248"/>
                <a:gd name="T4" fmla="*/ 0 w 706"/>
                <a:gd name="T5" fmla="*/ 0 h 248"/>
                <a:gd name="T6" fmla="*/ 0 60000 65536"/>
                <a:gd name="T7" fmla="*/ 0 60000 65536"/>
                <a:gd name="T8" fmla="*/ 0 60000 65536"/>
                <a:gd name="T9" fmla="*/ 0 w 706"/>
                <a:gd name="T10" fmla="*/ 0 h 248"/>
                <a:gd name="T11" fmla="*/ 706 w 706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06" h="248">
                  <a:moveTo>
                    <a:pt x="706" y="248"/>
                  </a:moveTo>
                  <a:lnTo>
                    <a:pt x="534" y="248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21"/>
            <p:cNvSpPr>
              <a:spLocks/>
            </p:cNvSpPr>
            <p:nvPr/>
          </p:nvSpPr>
          <p:spPr bwMode="auto">
            <a:xfrm>
              <a:off x="6003925" y="2911475"/>
              <a:ext cx="1544638" cy="390525"/>
            </a:xfrm>
            <a:custGeom>
              <a:avLst/>
              <a:gdLst>
                <a:gd name="T0" fmla="*/ 2147483647 w 973"/>
                <a:gd name="T1" fmla="*/ 0 h 246"/>
                <a:gd name="T2" fmla="*/ 2147483647 w 973"/>
                <a:gd name="T3" fmla="*/ 0 h 246"/>
                <a:gd name="T4" fmla="*/ 0 w 973"/>
                <a:gd name="T5" fmla="*/ 2147483647 h 246"/>
                <a:gd name="T6" fmla="*/ 0 60000 65536"/>
                <a:gd name="T7" fmla="*/ 0 60000 65536"/>
                <a:gd name="T8" fmla="*/ 0 60000 65536"/>
                <a:gd name="T9" fmla="*/ 0 w 973"/>
                <a:gd name="T10" fmla="*/ 0 h 246"/>
                <a:gd name="T11" fmla="*/ 973 w 973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3" h="246">
                  <a:moveTo>
                    <a:pt x="973" y="0"/>
                  </a:moveTo>
                  <a:lnTo>
                    <a:pt x="801" y="0"/>
                  </a:lnTo>
                  <a:lnTo>
                    <a:pt x="0" y="24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Freeform 22"/>
            <p:cNvSpPr>
              <a:spLocks/>
            </p:cNvSpPr>
            <p:nvPr/>
          </p:nvSpPr>
          <p:spPr bwMode="auto">
            <a:xfrm>
              <a:off x="5375275" y="2484438"/>
              <a:ext cx="2173288" cy="776287"/>
            </a:xfrm>
            <a:custGeom>
              <a:avLst/>
              <a:gdLst>
                <a:gd name="T0" fmla="*/ 2147483647 w 1369"/>
                <a:gd name="T1" fmla="*/ 0 h 489"/>
                <a:gd name="T2" fmla="*/ 2147483647 w 1369"/>
                <a:gd name="T3" fmla="*/ 0 h 489"/>
                <a:gd name="T4" fmla="*/ 0 w 1369"/>
                <a:gd name="T5" fmla="*/ 2147483647 h 489"/>
                <a:gd name="T6" fmla="*/ 0 60000 65536"/>
                <a:gd name="T7" fmla="*/ 0 60000 65536"/>
                <a:gd name="T8" fmla="*/ 0 60000 65536"/>
                <a:gd name="T9" fmla="*/ 0 w 1369"/>
                <a:gd name="T10" fmla="*/ 0 h 489"/>
                <a:gd name="T11" fmla="*/ 1369 w 1369"/>
                <a:gd name="T12" fmla="*/ 489 h 4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9" h="489">
                  <a:moveTo>
                    <a:pt x="1369" y="0"/>
                  </a:moveTo>
                  <a:lnTo>
                    <a:pt x="1197" y="0"/>
                  </a:lnTo>
                  <a:lnTo>
                    <a:pt x="0" y="4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Line 23"/>
            <p:cNvSpPr>
              <a:spLocks noChangeShapeType="1"/>
            </p:cNvSpPr>
            <p:nvPr/>
          </p:nvSpPr>
          <p:spPr bwMode="auto">
            <a:xfrm flipH="1">
              <a:off x="6135688" y="1905000"/>
              <a:ext cx="14128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24"/>
            <p:cNvSpPr>
              <a:spLocks noChangeShapeType="1"/>
            </p:cNvSpPr>
            <p:nvPr/>
          </p:nvSpPr>
          <p:spPr bwMode="auto">
            <a:xfrm flipH="1">
              <a:off x="4710113" y="1517650"/>
              <a:ext cx="28384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Rectangle 25"/>
            <p:cNvSpPr>
              <a:spLocks noChangeArrowheads="1"/>
            </p:cNvSpPr>
            <p:nvPr/>
          </p:nvSpPr>
          <p:spPr bwMode="auto">
            <a:xfrm>
              <a:off x="7683500" y="1423988"/>
              <a:ext cx="9937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Coronal suture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3514" name="Rectangle 26"/>
            <p:cNvSpPr>
              <a:spLocks noChangeArrowheads="1"/>
            </p:cNvSpPr>
            <p:nvPr/>
          </p:nvSpPr>
          <p:spPr bwMode="auto">
            <a:xfrm>
              <a:off x="7680325" y="1816100"/>
              <a:ext cx="8461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Frontal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15" name="Rectangle 27"/>
            <p:cNvSpPr>
              <a:spLocks noChangeArrowheads="1"/>
            </p:cNvSpPr>
            <p:nvPr/>
          </p:nvSpPr>
          <p:spPr bwMode="auto">
            <a:xfrm>
              <a:off x="7680325" y="2381250"/>
              <a:ext cx="10112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Sphenoid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16" name="Rectangle 28"/>
            <p:cNvSpPr>
              <a:spLocks noChangeArrowheads="1"/>
            </p:cNvSpPr>
            <p:nvPr/>
          </p:nvSpPr>
          <p:spPr bwMode="auto">
            <a:xfrm>
              <a:off x="7680325" y="2824163"/>
              <a:ext cx="931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Ethmoid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17" name="Rectangle 29"/>
            <p:cNvSpPr>
              <a:spLocks noChangeArrowheads="1"/>
            </p:cNvSpPr>
            <p:nvPr/>
          </p:nvSpPr>
          <p:spPr bwMode="auto">
            <a:xfrm>
              <a:off x="7681913" y="3051175"/>
              <a:ext cx="9461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Lacrimal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18" name="Rectangle 30"/>
            <p:cNvSpPr>
              <a:spLocks noChangeArrowheads="1"/>
            </p:cNvSpPr>
            <p:nvPr/>
          </p:nvSpPr>
          <p:spPr bwMode="auto">
            <a:xfrm>
              <a:off x="7675563" y="3294063"/>
              <a:ext cx="7461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Nasal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19" name="Rectangle 31"/>
            <p:cNvSpPr>
              <a:spLocks noChangeArrowheads="1"/>
            </p:cNvSpPr>
            <p:nvPr/>
          </p:nvSpPr>
          <p:spPr bwMode="auto">
            <a:xfrm>
              <a:off x="7683500" y="3659188"/>
              <a:ext cx="10715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Zygomatic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20" name="Rectangle 32"/>
            <p:cNvSpPr>
              <a:spLocks noChangeArrowheads="1"/>
            </p:cNvSpPr>
            <p:nvPr/>
          </p:nvSpPr>
          <p:spPr bwMode="auto">
            <a:xfrm>
              <a:off x="7672388" y="4503738"/>
              <a:ext cx="4635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Maxilla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21" name="Freeform 33"/>
            <p:cNvSpPr>
              <a:spLocks/>
            </p:cNvSpPr>
            <p:nvPr/>
          </p:nvSpPr>
          <p:spPr bwMode="auto">
            <a:xfrm>
              <a:off x="6488113" y="5346700"/>
              <a:ext cx="1060450" cy="184150"/>
            </a:xfrm>
            <a:custGeom>
              <a:avLst/>
              <a:gdLst>
                <a:gd name="T0" fmla="*/ 2147483647 w 668"/>
                <a:gd name="T1" fmla="*/ 0 h 116"/>
                <a:gd name="T2" fmla="*/ 2147483647 w 668"/>
                <a:gd name="T3" fmla="*/ 0 h 116"/>
                <a:gd name="T4" fmla="*/ 0 w 668"/>
                <a:gd name="T5" fmla="*/ 2147483647 h 116"/>
                <a:gd name="T6" fmla="*/ 0 60000 65536"/>
                <a:gd name="T7" fmla="*/ 0 60000 65536"/>
                <a:gd name="T8" fmla="*/ 0 60000 65536"/>
                <a:gd name="T9" fmla="*/ 0 w 668"/>
                <a:gd name="T10" fmla="*/ 0 h 116"/>
                <a:gd name="T11" fmla="*/ 668 w 668"/>
                <a:gd name="T12" fmla="*/ 116 h 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8" h="116">
                  <a:moveTo>
                    <a:pt x="668" y="0"/>
                  </a:moveTo>
                  <a:lnTo>
                    <a:pt x="496" y="0"/>
                  </a:lnTo>
                  <a:lnTo>
                    <a:pt x="0" y="11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Rectangle 34"/>
            <p:cNvSpPr>
              <a:spLocks noChangeArrowheads="1"/>
            </p:cNvSpPr>
            <p:nvPr/>
          </p:nvSpPr>
          <p:spPr bwMode="auto">
            <a:xfrm>
              <a:off x="7677150" y="5262563"/>
              <a:ext cx="103028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Mental foramen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23" name="Rectangle 35"/>
            <p:cNvSpPr>
              <a:spLocks noChangeArrowheads="1"/>
            </p:cNvSpPr>
            <p:nvPr/>
          </p:nvSpPr>
          <p:spPr bwMode="auto">
            <a:xfrm>
              <a:off x="7664450" y="5635625"/>
              <a:ext cx="6048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Mandible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24" name="Rectangle 36"/>
            <p:cNvSpPr>
              <a:spLocks noChangeArrowheads="1"/>
            </p:cNvSpPr>
            <p:nvPr/>
          </p:nvSpPr>
          <p:spPr bwMode="auto">
            <a:xfrm>
              <a:off x="1830388" y="5899150"/>
              <a:ext cx="11969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Coronoid process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25" name="Rectangle 37"/>
            <p:cNvSpPr>
              <a:spLocks noChangeArrowheads="1"/>
            </p:cNvSpPr>
            <p:nvPr/>
          </p:nvSpPr>
          <p:spPr bwMode="auto">
            <a:xfrm>
              <a:off x="1839913" y="5100638"/>
              <a:ext cx="10398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Styloid process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26" name="Rectangle 38"/>
            <p:cNvSpPr>
              <a:spLocks noChangeArrowheads="1"/>
            </p:cNvSpPr>
            <p:nvPr/>
          </p:nvSpPr>
          <p:spPr bwMode="auto">
            <a:xfrm>
              <a:off x="1828800" y="4741863"/>
              <a:ext cx="13112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Mandibular condyle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27" name="Rectangle 39"/>
            <p:cNvSpPr>
              <a:spLocks noChangeArrowheads="1"/>
            </p:cNvSpPr>
            <p:nvPr/>
          </p:nvSpPr>
          <p:spPr bwMode="auto">
            <a:xfrm>
              <a:off x="296863" y="4487863"/>
              <a:ext cx="11017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Mastoid process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3528" name="Rectangle 40"/>
            <p:cNvSpPr>
              <a:spLocks noChangeArrowheads="1"/>
            </p:cNvSpPr>
            <p:nvPr/>
          </p:nvSpPr>
          <p:spPr bwMode="auto">
            <a:xfrm>
              <a:off x="228600" y="3968750"/>
              <a:ext cx="16827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External acoustic meatus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31" name="Rectangle 43"/>
            <p:cNvSpPr>
              <a:spLocks noChangeArrowheads="1"/>
            </p:cNvSpPr>
            <p:nvPr/>
          </p:nvSpPr>
          <p:spPr bwMode="auto">
            <a:xfrm>
              <a:off x="300038" y="3100388"/>
              <a:ext cx="960437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Occipital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32" name="Rectangle 44"/>
            <p:cNvSpPr>
              <a:spLocks noChangeArrowheads="1"/>
            </p:cNvSpPr>
            <p:nvPr/>
          </p:nvSpPr>
          <p:spPr bwMode="auto">
            <a:xfrm>
              <a:off x="303213" y="3413125"/>
              <a:ext cx="10017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Temporal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33" name="Rectangle 45"/>
            <p:cNvSpPr>
              <a:spLocks noChangeArrowheads="1"/>
            </p:cNvSpPr>
            <p:nvPr/>
          </p:nvSpPr>
          <p:spPr bwMode="auto">
            <a:xfrm>
              <a:off x="311150" y="1549400"/>
              <a:ext cx="8763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Parietal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3534" name="Rectangle 46"/>
            <p:cNvSpPr>
              <a:spLocks noChangeArrowheads="1"/>
            </p:cNvSpPr>
            <p:nvPr/>
          </p:nvSpPr>
          <p:spPr bwMode="auto">
            <a:xfrm>
              <a:off x="290513" y="2786063"/>
              <a:ext cx="11334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 dirty="0" err="1">
                  <a:solidFill>
                    <a:srgbClr val="000000"/>
                  </a:solidFill>
                  <a:latin typeface="Arial" charset="0"/>
                </a:rPr>
                <a:t>Lambdoid</a:t>
              </a:r>
              <a:r>
                <a:rPr lang="en-US" sz="1100" b="1" dirty="0">
                  <a:solidFill>
                    <a:srgbClr val="000000"/>
                  </a:solidFill>
                  <a:latin typeface="Arial" charset="0"/>
                </a:rPr>
                <a:t> suture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3535" name="Rectangle 47"/>
            <p:cNvSpPr>
              <a:spLocks noChangeArrowheads="1"/>
            </p:cNvSpPr>
            <p:nvPr/>
          </p:nvSpPr>
          <p:spPr bwMode="auto">
            <a:xfrm>
              <a:off x="309563" y="2241550"/>
              <a:ext cx="1181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Squamous suture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304800" y="1524000"/>
            <a:ext cx="914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04800" y="2209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600" y="27432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52400" y="3048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52400" y="3352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8600" y="3810000"/>
            <a:ext cx="1828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4800" y="4419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828800" y="46482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524000" y="5105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00200" y="5867400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620000" y="1447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620000" y="1828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20000" y="23622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620000" y="27432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620000" y="2971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43800" y="3276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543800" y="3657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620000" y="4419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543800" y="5257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620000" y="5638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logycorner.com/quests/bones/sutur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5705475" cy="4876801"/>
          </a:xfrm>
          <a:prstGeom prst="rect">
            <a:avLst/>
          </a:prstGeom>
          <a:noFill/>
        </p:spPr>
      </p:pic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4953000" y="381000"/>
            <a:ext cx="977832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 err="1" smtClean="0">
                <a:solidFill>
                  <a:srgbClr val="000000"/>
                </a:solidFill>
                <a:latin typeface="Arial" charset="0"/>
              </a:rPr>
              <a:t>Sagittal</a:t>
            </a:r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suture</a:t>
            </a:r>
            <a:endParaRPr lang="en-US" b="1" dirty="0">
              <a:latin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228600" y="2133600"/>
            <a:ext cx="993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Coronal suture</a:t>
            </a:r>
            <a:endParaRPr lang="en-US" b="1" dirty="0">
              <a:latin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228600" y="3200400"/>
            <a:ext cx="87043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Frontal Bone</a:t>
            </a:r>
            <a:endParaRPr lang="en-US" b="1" dirty="0">
              <a:latin typeface="Arial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7772400" y="5181600"/>
            <a:ext cx="1143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100" b="1" dirty="0" smtClean="0">
                <a:solidFill>
                  <a:srgbClr val="000000"/>
                </a:solidFill>
                <a:latin typeface="Arial" charset="0"/>
              </a:rPr>
              <a:t>Parietal Bones</a:t>
            </a:r>
            <a:endParaRPr lang="en-US" b="1" dirty="0"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2209800"/>
            <a:ext cx="22860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43000" y="32766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4343400"/>
            <a:ext cx="19812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15000" y="2514600"/>
            <a:ext cx="20574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029200" y="609600"/>
            <a:ext cx="381000" cy="2971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2057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1242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53000" y="3048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96200" y="51816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774700" y="841375"/>
            <a:ext cx="7258050" cy="5407025"/>
            <a:chOff x="774700" y="841375"/>
            <a:chExt cx="7258050" cy="5407025"/>
          </a:xfrm>
        </p:grpSpPr>
        <p:pic>
          <p:nvPicPr>
            <p:cNvPr id="61443" name="Picture 3" descr="shi25707_07_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1788" y="841375"/>
              <a:ext cx="3397250" cy="540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4689475" y="3405188"/>
              <a:ext cx="21478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5608638" y="3622675"/>
              <a:ext cx="122872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Line 9"/>
            <p:cNvSpPr>
              <a:spLocks noChangeShapeType="1"/>
            </p:cNvSpPr>
            <p:nvPr/>
          </p:nvSpPr>
          <p:spPr bwMode="auto">
            <a:xfrm>
              <a:off x="5022850" y="4870450"/>
              <a:ext cx="1814513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0" name="Line 10"/>
            <p:cNvSpPr>
              <a:spLocks noChangeShapeType="1"/>
            </p:cNvSpPr>
            <p:nvPr/>
          </p:nvSpPr>
          <p:spPr bwMode="auto">
            <a:xfrm>
              <a:off x="5092700" y="5716588"/>
              <a:ext cx="1744663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1" name="Line 11"/>
            <p:cNvSpPr>
              <a:spLocks noChangeShapeType="1"/>
            </p:cNvSpPr>
            <p:nvPr/>
          </p:nvSpPr>
          <p:spPr bwMode="auto">
            <a:xfrm flipH="1">
              <a:off x="1787525" y="1231900"/>
              <a:ext cx="182880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2" name="Line 12"/>
            <p:cNvSpPr>
              <a:spLocks noChangeShapeType="1"/>
            </p:cNvSpPr>
            <p:nvPr/>
          </p:nvSpPr>
          <p:spPr bwMode="auto">
            <a:xfrm flipH="1">
              <a:off x="1744663" y="1601788"/>
              <a:ext cx="24399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3" name="Line 13"/>
            <p:cNvSpPr>
              <a:spLocks noChangeShapeType="1"/>
            </p:cNvSpPr>
            <p:nvPr/>
          </p:nvSpPr>
          <p:spPr bwMode="auto">
            <a:xfrm flipH="1">
              <a:off x="1876425" y="1868488"/>
              <a:ext cx="125095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Freeform 14"/>
            <p:cNvSpPr>
              <a:spLocks/>
            </p:cNvSpPr>
            <p:nvPr/>
          </p:nvSpPr>
          <p:spPr bwMode="auto">
            <a:xfrm>
              <a:off x="1835150" y="2259013"/>
              <a:ext cx="2378075" cy="1349375"/>
            </a:xfrm>
            <a:custGeom>
              <a:avLst/>
              <a:gdLst>
                <a:gd name="T0" fmla="*/ 2147483647 w 1498"/>
                <a:gd name="T1" fmla="*/ 2147483647 h 850"/>
                <a:gd name="T2" fmla="*/ 2147483647 w 1498"/>
                <a:gd name="T3" fmla="*/ 0 h 850"/>
                <a:gd name="T4" fmla="*/ 0 w 1498"/>
                <a:gd name="T5" fmla="*/ 0 h 850"/>
                <a:gd name="T6" fmla="*/ 0 60000 65536"/>
                <a:gd name="T7" fmla="*/ 0 60000 65536"/>
                <a:gd name="T8" fmla="*/ 0 60000 65536"/>
                <a:gd name="T9" fmla="*/ 0 w 1498"/>
                <a:gd name="T10" fmla="*/ 0 h 850"/>
                <a:gd name="T11" fmla="*/ 1498 w 1498"/>
                <a:gd name="T12" fmla="*/ 850 h 8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8" h="850">
                  <a:moveTo>
                    <a:pt x="1498" y="850"/>
                  </a:moveTo>
                  <a:lnTo>
                    <a:pt x="1271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Freeform 15"/>
            <p:cNvSpPr>
              <a:spLocks/>
            </p:cNvSpPr>
            <p:nvPr/>
          </p:nvSpPr>
          <p:spPr bwMode="auto">
            <a:xfrm>
              <a:off x="1816100" y="2540000"/>
              <a:ext cx="2259013" cy="1068388"/>
            </a:xfrm>
            <a:custGeom>
              <a:avLst/>
              <a:gdLst>
                <a:gd name="T0" fmla="*/ 2147483647 w 1423"/>
                <a:gd name="T1" fmla="*/ 2147483647 h 673"/>
                <a:gd name="T2" fmla="*/ 2147483647 w 1423"/>
                <a:gd name="T3" fmla="*/ 0 h 673"/>
                <a:gd name="T4" fmla="*/ 0 w 1423"/>
                <a:gd name="T5" fmla="*/ 0 h 673"/>
                <a:gd name="T6" fmla="*/ 0 60000 65536"/>
                <a:gd name="T7" fmla="*/ 0 60000 65536"/>
                <a:gd name="T8" fmla="*/ 0 60000 65536"/>
                <a:gd name="T9" fmla="*/ 0 w 1423"/>
                <a:gd name="T10" fmla="*/ 0 h 673"/>
                <a:gd name="T11" fmla="*/ 1423 w 1423"/>
                <a:gd name="T12" fmla="*/ 673 h 6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23" h="673">
                  <a:moveTo>
                    <a:pt x="1423" y="673"/>
                  </a:moveTo>
                  <a:lnTo>
                    <a:pt x="122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 flipH="1">
              <a:off x="2079625" y="2955925"/>
              <a:ext cx="846138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17"/>
            <p:cNvSpPr>
              <a:spLocks noChangeShapeType="1"/>
            </p:cNvSpPr>
            <p:nvPr/>
          </p:nvSpPr>
          <p:spPr bwMode="auto">
            <a:xfrm flipH="1">
              <a:off x="1900238" y="3209925"/>
              <a:ext cx="12604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H="1">
              <a:off x="1889125" y="3425825"/>
              <a:ext cx="120332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Freeform 19"/>
            <p:cNvSpPr>
              <a:spLocks/>
            </p:cNvSpPr>
            <p:nvPr/>
          </p:nvSpPr>
          <p:spPr bwMode="auto">
            <a:xfrm>
              <a:off x="2155825" y="3719513"/>
              <a:ext cx="2447925" cy="114300"/>
            </a:xfrm>
            <a:custGeom>
              <a:avLst/>
              <a:gdLst>
                <a:gd name="T0" fmla="*/ 2147483647 w 1542"/>
                <a:gd name="T1" fmla="*/ 2147483647 h 72"/>
                <a:gd name="T2" fmla="*/ 2147483647 w 1542"/>
                <a:gd name="T3" fmla="*/ 0 h 72"/>
                <a:gd name="T4" fmla="*/ 0 w 1542"/>
                <a:gd name="T5" fmla="*/ 0 h 72"/>
                <a:gd name="T6" fmla="*/ 0 60000 65536"/>
                <a:gd name="T7" fmla="*/ 0 60000 65536"/>
                <a:gd name="T8" fmla="*/ 0 60000 65536"/>
                <a:gd name="T9" fmla="*/ 0 w 1542"/>
                <a:gd name="T10" fmla="*/ 0 h 72"/>
                <a:gd name="T11" fmla="*/ 1542 w 1542"/>
                <a:gd name="T12" fmla="*/ 72 h 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2" h="72">
                  <a:moveTo>
                    <a:pt x="1542" y="72"/>
                  </a:moveTo>
                  <a:lnTo>
                    <a:pt x="142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0" name="Freeform 20"/>
            <p:cNvSpPr>
              <a:spLocks/>
            </p:cNvSpPr>
            <p:nvPr/>
          </p:nvSpPr>
          <p:spPr bwMode="auto">
            <a:xfrm>
              <a:off x="1716088" y="4295775"/>
              <a:ext cx="2892425" cy="273050"/>
            </a:xfrm>
            <a:custGeom>
              <a:avLst/>
              <a:gdLst>
                <a:gd name="T0" fmla="*/ 2147483647 w 1822"/>
                <a:gd name="T1" fmla="*/ 0 h 172"/>
                <a:gd name="T2" fmla="*/ 2147483647 w 1822"/>
                <a:gd name="T3" fmla="*/ 2147483647 h 172"/>
                <a:gd name="T4" fmla="*/ 0 w 1822"/>
                <a:gd name="T5" fmla="*/ 2147483647 h 172"/>
                <a:gd name="T6" fmla="*/ 0 60000 65536"/>
                <a:gd name="T7" fmla="*/ 0 60000 65536"/>
                <a:gd name="T8" fmla="*/ 0 60000 65536"/>
                <a:gd name="T9" fmla="*/ 0 w 1822"/>
                <a:gd name="T10" fmla="*/ 0 h 172"/>
                <a:gd name="T11" fmla="*/ 1822 w 1822"/>
                <a:gd name="T12" fmla="*/ 172 h 1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2" h="172">
                  <a:moveTo>
                    <a:pt x="1822" y="0"/>
                  </a:moveTo>
                  <a:lnTo>
                    <a:pt x="547" y="172"/>
                  </a:lnTo>
                  <a:lnTo>
                    <a:pt x="0" y="17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1" name="Line 21"/>
            <p:cNvSpPr>
              <a:spLocks noChangeShapeType="1"/>
            </p:cNvSpPr>
            <p:nvPr/>
          </p:nvSpPr>
          <p:spPr bwMode="auto">
            <a:xfrm flipH="1">
              <a:off x="1530350" y="5073650"/>
              <a:ext cx="20129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3" name="Rectangle 23"/>
            <p:cNvSpPr>
              <a:spLocks noChangeArrowheads="1"/>
            </p:cNvSpPr>
            <p:nvPr/>
          </p:nvSpPr>
          <p:spPr bwMode="auto">
            <a:xfrm>
              <a:off x="811213" y="1139825"/>
              <a:ext cx="8763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Parietal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64" name="Rectangle 24"/>
            <p:cNvSpPr>
              <a:spLocks noChangeArrowheads="1"/>
            </p:cNvSpPr>
            <p:nvPr/>
          </p:nvSpPr>
          <p:spPr bwMode="auto">
            <a:xfrm>
              <a:off x="814388" y="1511300"/>
              <a:ext cx="846137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Frontal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65" name="Rectangle 25"/>
            <p:cNvSpPr>
              <a:spLocks noChangeArrowheads="1"/>
            </p:cNvSpPr>
            <p:nvPr/>
          </p:nvSpPr>
          <p:spPr bwMode="auto">
            <a:xfrm>
              <a:off x="774700" y="1784350"/>
              <a:ext cx="99377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Coronal suture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66" name="Rectangle 26"/>
            <p:cNvSpPr>
              <a:spLocks noChangeArrowheads="1"/>
            </p:cNvSpPr>
            <p:nvPr/>
          </p:nvSpPr>
          <p:spPr bwMode="auto">
            <a:xfrm>
              <a:off x="803275" y="2159000"/>
              <a:ext cx="9461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Lacrimal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67" name="Rectangle 27"/>
            <p:cNvSpPr>
              <a:spLocks noChangeArrowheads="1"/>
            </p:cNvSpPr>
            <p:nvPr/>
          </p:nvSpPr>
          <p:spPr bwMode="auto">
            <a:xfrm>
              <a:off x="803275" y="2452688"/>
              <a:ext cx="9318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Ethmoid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68" name="Rectangle 28"/>
            <p:cNvSpPr>
              <a:spLocks noChangeArrowheads="1"/>
            </p:cNvSpPr>
            <p:nvPr/>
          </p:nvSpPr>
          <p:spPr bwMode="auto">
            <a:xfrm>
              <a:off x="811213" y="2860675"/>
              <a:ext cx="11811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Squamous suture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69" name="Rectangle 29"/>
            <p:cNvSpPr>
              <a:spLocks noChangeArrowheads="1"/>
            </p:cNvSpPr>
            <p:nvPr/>
          </p:nvSpPr>
          <p:spPr bwMode="auto">
            <a:xfrm>
              <a:off x="804863" y="3114675"/>
              <a:ext cx="1011237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Sphenoid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70" name="Rectangle 30"/>
            <p:cNvSpPr>
              <a:spLocks noChangeArrowheads="1"/>
            </p:cNvSpPr>
            <p:nvPr/>
          </p:nvSpPr>
          <p:spPr bwMode="auto">
            <a:xfrm>
              <a:off x="785813" y="3336925"/>
              <a:ext cx="100171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Temporal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71" name="Rectangle 31"/>
            <p:cNvSpPr>
              <a:spLocks noChangeArrowheads="1"/>
            </p:cNvSpPr>
            <p:nvPr/>
          </p:nvSpPr>
          <p:spPr bwMode="auto">
            <a:xfrm>
              <a:off x="784225" y="3629025"/>
              <a:ext cx="13335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Perpendicular plate</a:t>
              </a:r>
            </a:p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of the ethmoid bone</a:t>
              </a:r>
            </a:p>
          </p:txBody>
        </p:sp>
        <p:sp>
          <p:nvSpPr>
            <p:cNvPr id="61473" name="Rectangle 33"/>
            <p:cNvSpPr>
              <a:spLocks noChangeArrowheads="1"/>
            </p:cNvSpPr>
            <p:nvPr/>
          </p:nvSpPr>
          <p:spPr bwMode="auto">
            <a:xfrm>
              <a:off x="808038" y="4475163"/>
              <a:ext cx="808037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Vomer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74" name="Rectangle 34"/>
            <p:cNvSpPr>
              <a:spLocks noChangeArrowheads="1"/>
            </p:cNvSpPr>
            <p:nvPr/>
          </p:nvSpPr>
          <p:spPr bwMode="auto">
            <a:xfrm>
              <a:off x="844550" y="4986338"/>
              <a:ext cx="6048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Mandible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76" name="Rectangle 36"/>
            <p:cNvSpPr>
              <a:spLocks noChangeArrowheads="1"/>
            </p:cNvSpPr>
            <p:nvPr/>
          </p:nvSpPr>
          <p:spPr bwMode="auto">
            <a:xfrm>
              <a:off x="6961188" y="3324225"/>
              <a:ext cx="7461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Nasal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77" name="Rectangle 37"/>
            <p:cNvSpPr>
              <a:spLocks noChangeArrowheads="1"/>
            </p:cNvSpPr>
            <p:nvPr/>
          </p:nvSpPr>
          <p:spPr bwMode="auto">
            <a:xfrm>
              <a:off x="6961188" y="3535363"/>
              <a:ext cx="1011237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Sphenoid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80" name="Rectangle 40"/>
            <p:cNvSpPr>
              <a:spLocks noChangeArrowheads="1"/>
            </p:cNvSpPr>
            <p:nvPr/>
          </p:nvSpPr>
          <p:spPr bwMode="auto">
            <a:xfrm>
              <a:off x="6961188" y="4784725"/>
              <a:ext cx="4635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Maxilla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81" name="Rectangle 41"/>
            <p:cNvSpPr>
              <a:spLocks noChangeArrowheads="1"/>
            </p:cNvSpPr>
            <p:nvPr/>
          </p:nvSpPr>
          <p:spPr bwMode="auto">
            <a:xfrm>
              <a:off x="6961188" y="5630863"/>
              <a:ext cx="1030287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Mental foramen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1482" name="Freeform 42"/>
            <p:cNvSpPr>
              <a:spLocks/>
            </p:cNvSpPr>
            <p:nvPr/>
          </p:nvSpPr>
          <p:spPr bwMode="auto">
            <a:xfrm>
              <a:off x="5905500" y="4064000"/>
              <a:ext cx="931863" cy="171450"/>
            </a:xfrm>
            <a:custGeom>
              <a:avLst/>
              <a:gdLst>
                <a:gd name="T0" fmla="*/ 0 w 587"/>
                <a:gd name="T1" fmla="*/ 0 h 108"/>
                <a:gd name="T2" fmla="*/ 2147483647 w 587"/>
                <a:gd name="T3" fmla="*/ 2147483647 h 108"/>
                <a:gd name="T4" fmla="*/ 2147483647 w 587"/>
                <a:gd name="T5" fmla="*/ 2147483647 h 108"/>
                <a:gd name="T6" fmla="*/ 0 60000 65536"/>
                <a:gd name="T7" fmla="*/ 0 60000 65536"/>
                <a:gd name="T8" fmla="*/ 0 60000 65536"/>
                <a:gd name="T9" fmla="*/ 0 w 587"/>
                <a:gd name="T10" fmla="*/ 0 h 108"/>
                <a:gd name="T11" fmla="*/ 587 w 587"/>
                <a:gd name="T12" fmla="*/ 108 h 1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7" h="108">
                  <a:moveTo>
                    <a:pt x="0" y="0"/>
                  </a:moveTo>
                  <a:lnTo>
                    <a:pt x="256" y="108"/>
                  </a:lnTo>
                  <a:lnTo>
                    <a:pt x="587" y="10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Rectangle 43"/>
            <p:cNvSpPr>
              <a:spLocks noChangeArrowheads="1"/>
            </p:cNvSpPr>
            <p:nvPr/>
          </p:nvSpPr>
          <p:spPr bwMode="auto">
            <a:xfrm>
              <a:off x="6961188" y="4160838"/>
              <a:ext cx="107156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Zygomatic bone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609600" y="1143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7200" y="1524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85800" y="1752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5800" y="2133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5800" y="23622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85800" y="27432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85800" y="3048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9600" y="3276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62000" y="35814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7200" y="4495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04800" y="4953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58000" y="3276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934200" y="35052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934200" y="4191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781800" y="47244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934200" y="56388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444500" y="1270000"/>
            <a:ext cx="8323263" cy="4843463"/>
            <a:chOff x="444500" y="1270000"/>
            <a:chExt cx="8323263" cy="4843463"/>
          </a:xfrm>
        </p:grpSpPr>
        <p:pic>
          <p:nvPicPr>
            <p:cNvPr id="62467" name="Picture 3" descr="shi25707_07_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4500" y="1270000"/>
              <a:ext cx="6956425" cy="4843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6089650" y="1879600"/>
              <a:ext cx="15081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9" name="Line 5"/>
            <p:cNvSpPr>
              <a:spLocks noChangeShapeType="1"/>
            </p:cNvSpPr>
            <p:nvPr/>
          </p:nvSpPr>
          <p:spPr bwMode="auto">
            <a:xfrm>
              <a:off x="5965825" y="3613150"/>
              <a:ext cx="16319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auto">
            <a:xfrm>
              <a:off x="5221288" y="3686175"/>
              <a:ext cx="2376487" cy="292100"/>
            </a:xfrm>
            <a:custGeom>
              <a:avLst/>
              <a:gdLst>
                <a:gd name="T0" fmla="*/ 2147483647 w 1497"/>
                <a:gd name="T1" fmla="*/ 2147483647 h 184"/>
                <a:gd name="T2" fmla="*/ 2147483647 w 1497"/>
                <a:gd name="T3" fmla="*/ 2147483647 h 184"/>
                <a:gd name="T4" fmla="*/ 0 w 1497"/>
                <a:gd name="T5" fmla="*/ 0 h 184"/>
                <a:gd name="T6" fmla="*/ 0 60000 65536"/>
                <a:gd name="T7" fmla="*/ 0 60000 65536"/>
                <a:gd name="T8" fmla="*/ 0 60000 65536"/>
                <a:gd name="T9" fmla="*/ 0 w 1497"/>
                <a:gd name="T10" fmla="*/ 0 h 184"/>
                <a:gd name="T11" fmla="*/ 1497 w 1497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7" h="184">
                  <a:moveTo>
                    <a:pt x="1497" y="184"/>
                  </a:moveTo>
                  <a:lnTo>
                    <a:pt x="99" y="18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2" name="Line 8"/>
            <p:cNvSpPr>
              <a:spLocks noChangeShapeType="1"/>
            </p:cNvSpPr>
            <p:nvPr/>
          </p:nvSpPr>
          <p:spPr bwMode="auto">
            <a:xfrm>
              <a:off x="6796088" y="4995863"/>
              <a:ext cx="8016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 flipH="1">
              <a:off x="3032125" y="3448050"/>
              <a:ext cx="79216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Freeform 12"/>
            <p:cNvSpPr>
              <a:spLocks/>
            </p:cNvSpPr>
            <p:nvPr/>
          </p:nvSpPr>
          <p:spPr bwMode="auto">
            <a:xfrm>
              <a:off x="3195638" y="3540125"/>
              <a:ext cx="1612900" cy="493713"/>
            </a:xfrm>
            <a:custGeom>
              <a:avLst/>
              <a:gdLst>
                <a:gd name="T0" fmla="*/ 2147483647 w 1016"/>
                <a:gd name="T1" fmla="*/ 0 h 311"/>
                <a:gd name="T2" fmla="*/ 2147483647 w 1016"/>
                <a:gd name="T3" fmla="*/ 2147483647 h 311"/>
                <a:gd name="T4" fmla="*/ 0 w 1016"/>
                <a:gd name="T5" fmla="*/ 2147483647 h 311"/>
                <a:gd name="T6" fmla="*/ 0 60000 65536"/>
                <a:gd name="T7" fmla="*/ 0 60000 65536"/>
                <a:gd name="T8" fmla="*/ 0 60000 65536"/>
                <a:gd name="T9" fmla="*/ 0 w 1016"/>
                <a:gd name="T10" fmla="*/ 0 h 311"/>
                <a:gd name="T11" fmla="*/ 1016 w 1016"/>
                <a:gd name="T12" fmla="*/ 311 h 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6" h="311">
                  <a:moveTo>
                    <a:pt x="1016" y="0"/>
                  </a:moveTo>
                  <a:lnTo>
                    <a:pt x="365" y="311"/>
                  </a:lnTo>
                  <a:lnTo>
                    <a:pt x="0" y="3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Freeform 13"/>
            <p:cNvSpPr>
              <a:spLocks/>
            </p:cNvSpPr>
            <p:nvPr/>
          </p:nvSpPr>
          <p:spPr bwMode="auto">
            <a:xfrm>
              <a:off x="3206750" y="3919538"/>
              <a:ext cx="1452563" cy="441325"/>
            </a:xfrm>
            <a:custGeom>
              <a:avLst/>
              <a:gdLst>
                <a:gd name="T0" fmla="*/ 2147483647 w 915"/>
                <a:gd name="T1" fmla="*/ 0 h 278"/>
                <a:gd name="T2" fmla="*/ 2147483647 w 915"/>
                <a:gd name="T3" fmla="*/ 2147483647 h 278"/>
                <a:gd name="T4" fmla="*/ 0 w 915"/>
                <a:gd name="T5" fmla="*/ 2147483647 h 278"/>
                <a:gd name="T6" fmla="*/ 0 60000 65536"/>
                <a:gd name="T7" fmla="*/ 0 60000 65536"/>
                <a:gd name="T8" fmla="*/ 0 60000 65536"/>
                <a:gd name="T9" fmla="*/ 0 w 915"/>
                <a:gd name="T10" fmla="*/ 0 h 278"/>
                <a:gd name="T11" fmla="*/ 915 w 915"/>
                <a:gd name="T12" fmla="*/ 278 h 2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5" h="278">
                  <a:moveTo>
                    <a:pt x="915" y="0"/>
                  </a:moveTo>
                  <a:lnTo>
                    <a:pt x="358" y="278"/>
                  </a:lnTo>
                  <a:lnTo>
                    <a:pt x="0" y="27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 flipH="1">
              <a:off x="2744788" y="4700588"/>
              <a:ext cx="19621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Rectangle 18"/>
            <p:cNvSpPr>
              <a:spLocks noChangeArrowheads="1"/>
            </p:cNvSpPr>
            <p:nvPr/>
          </p:nvSpPr>
          <p:spPr bwMode="auto">
            <a:xfrm>
              <a:off x="2163763" y="3354388"/>
              <a:ext cx="746125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Nasal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2483" name="Rectangle 19"/>
            <p:cNvSpPr>
              <a:spLocks noChangeArrowheads="1"/>
            </p:cNvSpPr>
            <p:nvPr/>
          </p:nvSpPr>
          <p:spPr bwMode="auto">
            <a:xfrm>
              <a:off x="2163763" y="3943350"/>
              <a:ext cx="931862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Ethmoid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2484" name="Rectangle 20"/>
            <p:cNvSpPr>
              <a:spLocks noChangeArrowheads="1"/>
            </p:cNvSpPr>
            <p:nvPr/>
          </p:nvSpPr>
          <p:spPr bwMode="auto">
            <a:xfrm>
              <a:off x="2149475" y="4270375"/>
              <a:ext cx="9461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Lacrimal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2485" name="Rectangle 21"/>
            <p:cNvSpPr>
              <a:spLocks noChangeArrowheads="1"/>
            </p:cNvSpPr>
            <p:nvPr/>
          </p:nvSpPr>
          <p:spPr bwMode="auto">
            <a:xfrm>
              <a:off x="2168525" y="4606925"/>
              <a:ext cx="4635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Maxilla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2487" name="Rectangle 23"/>
            <p:cNvSpPr>
              <a:spLocks noChangeArrowheads="1"/>
            </p:cNvSpPr>
            <p:nvPr/>
          </p:nvSpPr>
          <p:spPr bwMode="auto">
            <a:xfrm>
              <a:off x="7685088" y="1787525"/>
              <a:ext cx="846137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Frontal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2489" name="Rectangle 25"/>
            <p:cNvSpPr>
              <a:spLocks noChangeArrowheads="1"/>
            </p:cNvSpPr>
            <p:nvPr/>
          </p:nvSpPr>
          <p:spPr bwMode="auto">
            <a:xfrm>
              <a:off x="7693025" y="3533775"/>
              <a:ext cx="1011238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Sphenoid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2490" name="Rectangle 26"/>
            <p:cNvSpPr>
              <a:spLocks noChangeArrowheads="1"/>
            </p:cNvSpPr>
            <p:nvPr/>
          </p:nvSpPr>
          <p:spPr bwMode="auto">
            <a:xfrm>
              <a:off x="7694613" y="3892550"/>
              <a:ext cx="90805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Palatine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2492" name="Rectangle 28"/>
            <p:cNvSpPr>
              <a:spLocks noChangeArrowheads="1"/>
            </p:cNvSpPr>
            <p:nvPr/>
          </p:nvSpPr>
          <p:spPr bwMode="auto">
            <a:xfrm>
              <a:off x="7696200" y="4927600"/>
              <a:ext cx="1071563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Arial" charset="0"/>
                </a:rPr>
                <a:t>Zygomatic bone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752600" y="3276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5000" y="39624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05000" y="42672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24000" y="4572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0" y="1752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620000" y="35052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696200" y="3810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20000" y="49530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/>
          <p:nvPr/>
        </p:nvGrpSpPr>
        <p:grpSpPr>
          <a:xfrm>
            <a:off x="444500" y="873125"/>
            <a:ext cx="8489950" cy="5507038"/>
            <a:chOff x="444500" y="873125"/>
            <a:chExt cx="8489950" cy="5507038"/>
          </a:xfrm>
        </p:grpSpPr>
        <p:pic>
          <p:nvPicPr>
            <p:cNvPr id="64515" name="Picture 3" descr="shi25707_07_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0463" y="873125"/>
              <a:ext cx="4122737" cy="550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6" name="Line 4"/>
            <p:cNvSpPr>
              <a:spLocks noChangeShapeType="1"/>
            </p:cNvSpPr>
            <p:nvPr/>
          </p:nvSpPr>
          <p:spPr bwMode="auto">
            <a:xfrm>
              <a:off x="1643063" y="5297488"/>
              <a:ext cx="107473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7" name="Line 5"/>
            <p:cNvSpPr>
              <a:spLocks noChangeShapeType="1"/>
            </p:cNvSpPr>
            <p:nvPr/>
          </p:nvSpPr>
          <p:spPr bwMode="auto">
            <a:xfrm>
              <a:off x="1779588" y="4672013"/>
              <a:ext cx="200342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19" name="Line 7"/>
            <p:cNvSpPr>
              <a:spLocks noChangeShapeType="1"/>
            </p:cNvSpPr>
            <p:nvPr/>
          </p:nvSpPr>
          <p:spPr bwMode="auto">
            <a:xfrm>
              <a:off x="1466850" y="3079750"/>
              <a:ext cx="2900363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Line 8"/>
            <p:cNvSpPr>
              <a:spLocks noChangeShapeType="1"/>
            </p:cNvSpPr>
            <p:nvPr/>
          </p:nvSpPr>
          <p:spPr bwMode="auto">
            <a:xfrm>
              <a:off x="1654175" y="2509838"/>
              <a:ext cx="153035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1" name="Line 9"/>
            <p:cNvSpPr>
              <a:spLocks noChangeShapeType="1"/>
            </p:cNvSpPr>
            <p:nvPr/>
          </p:nvSpPr>
          <p:spPr bwMode="auto">
            <a:xfrm>
              <a:off x="2309813" y="3959225"/>
              <a:ext cx="54610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2" name="Line 10"/>
            <p:cNvSpPr>
              <a:spLocks noChangeShapeType="1"/>
            </p:cNvSpPr>
            <p:nvPr/>
          </p:nvSpPr>
          <p:spPr bwMode="auto">
            <a:xfrm>
              <a:off x="1717675" y="1998663"/>
              <a:ext cx="113823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3" name="Line 11"/>
            <p:cNvSpPr>
              <a:spLocks noChangeShapeType="1"/>
            </p:cNvSpPr>
            <p:nvPr/>
          </p:nvSpPr>
          <p:spPr bwMode="auto">
            <a:xfrm>
              <a:off x="1511300" y="2282825"/>
              <a:ext cx="15430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4" name="Line 12"/>
            <p:cNvSpPr>
              <a:spLocks noChangeShapeType="1"/>
            </p:cNvSpPr>
            <p:nvPr/>
          </p:nvSpPr>
          <p:spPr bwMode="auto">
            <a:xfrm>
              <a:off x="4735513" y="1779588"/>
              <a:ext cx="2119312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15"/>
            <p:cNvSpPr>
              <a:spLocks noChangeShapeType="1"/>
            </p:cNvSpPr>
            <p:nvPr/>
          </p:nvSpPr>
          <p:spPr bwMode="auto">
            <a:xfrm>
              <a:off x="4622800" y="2411413"/>
              <a:ext cx="223202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29" name="Line 17"/>
            <p:cNvSpPr>
              <a:spLocks noChangeShapeType="1"/>
            </p:cNvSpPr>
            <p:nvPr/>
          </p:nvSpPr>
          <p:spPr bwMode="auto">
            <a:xfrm>
              <a:off x="4654550" y="4806950"/>
              <a:ext cx="22002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24"/>
            <p:cNvSpPr>
              <a:spLocks/>
            </p:cNvSpPr>
            <p:nvPr/>
          </p:nvSpPr>
          <p:spPr bwMode="auto">
            <a:xfrm>
              <a:off x="6018213" y="5099050"/>
              <a:ext cx="836612" cy="115888"/>
            </a:xfrm>
            <a:custGeom>
              <a:avLst/>
              <a:gdLst>
                <a:gd name="T0" fmla="*/ 2147483647 w 527"/>
                <a:gd name="T1" fmla="*/ 0 h 73"/>
                <a:gd name="T2" fmla="*/ 2147483647 w 527"/>
                <a:gd name="T3" fmla="*/ 0 h 73"/>
                <a:gd name="T4" fmla="*/ 0 w 527"/>
                <a:gd name="T5" fmla="*/ 2147483647 h 73"/>
                <a:gd name="T6" fmla="*/ 0 60000 65536"/>
                <a:gd name="T7" fmla="*/ 0 60000 65536"/>
                <a:gd name="T8" fmla="*/ 0 60000 65536"/>
                <a:gd name="T9" fmla="*/ 0 w 527"/>
                <a:gd name="T10" fmla="*/ 0 h 73"/>
                <a:gd name="T11" fmla="*/ 527 w 527"/>
                <a:gd name="T12" fmla="*/ 73 h 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7" h="73">
                  <a:moveTo>
                    <a:pt x="527" y="0"/>
                  </a:moveTo>
                  <a:lnTo>
                    <a:pt x="77" y="0"/>
                  </a:lnTo>
                  <a:lnTo>
                    <a:pt x="0" y="7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Line 25"/>
            <p:cNvSpPr>
              <a:spLocks noChangeShapeType="1"/>
            </p:cNvSpPr>
            <p:nvPr/>
          </p:nvSpPr>
          <p:spPr bwMode="auto">
            <a:xfrm>
              <a:off x="5534025" y="5789613"/>
              <a:ext cx="1320800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9" name="Freeform 27"/>
            <p:cNvSpPr>
              <a:spLocks/>
            </p:cNvSpPr>
            <p:nvPr/>
          </p:nvSpPr>
          <p:spPr bwMode="auto">
            <a:xfrm>
              <a:off x="1662113" y="3711575"/>
              <a:ext cx="1712912" cy="165100"/>
            </a:xfrm>
            <a:custGeom>
              <a:avLst/>
              <a:gdLst>
                <a:gd name="T0" fmla="*/ 0 w 1079"/>
                <a:gd name="T1" fmla="*/ 0 h 104"/>
                <a:gd name="T2" fmla="*/ 2147483647 w 1079"/>
                <a:gd name="T3" fmla="*/ 0 h 104"/>
                <a:gd name="T4" fmla="*/ 2147483647 w 1079"/>
                <a:gd name="T5" fmla="*/ 2147483647 h 104"/>
                <a:gd name="T6" fmla="*/ 0 60000 65536"/>
                <a:gd name="T7" fmla="*/ 0 60000 65536"/>
                <a:gd name="T8" fmla="*/ 0 60000 65536"/>
                <a:gd name="T9" fmla="*/ 0 w 1079"/>
                <a:gd name="T10" fmla="*/ 0 h 104"/>
                <a:gd name="T11" fmla="*/ 1079 w 1079"/>
                <a:gd name="T12" fmla="*/ 104 h 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79" h="104">
                  <a:moveTo>
                    <a:pt x="0" y="0"/>
                  </a:moveTo>
                  <a:lnTo>
                    <a:pt x="183" y="0"/>
                  </a:lnTo>
                  <a:lnTo>
                    <a:pt x="1079" y="10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0" name="Freeform 28"/>
            <p:cNvSpPr>
              <a:spLocks/>
            </p:cNvSpPr>
            <p:nvPr/>
          </p:nvSpPr>
          <p:spPr bwMode="auto">
            <a:xfrm>
              <a:off x="1804988" y="3417888"/>
              <a:ext cx="1158875" cy="246062"/>
            </a:xfrm>
            <a:custGeom>
              <a:avLst/>
              <a:gdLst>
                <a:gd name="T0" fmla="*/ 0 w 730"/>
                <a:gd name="T1" fmla="*/ 0 h 155"/>
                <a:gd name="T2" fmla="*/ 2147483647 w 730"/>
                <a:gd name="T3" fmla="*/ 0 h 155"/>
                <a:gd name="T4" fmla="*/ 2147483647 w 730"/>
                <a:gd name="T5" fmla="*/ 2147483647 h 155"/>
                <a:gd name="T6" fmla="*/ 0 60000 65536"/>
                <a:gd name="T7" fmla="*/ 0 60000 65536"/>
                <a:gd name="T8" fmla="*/ 0 60000 65536"/>
                <a:gd name="T9" fmla="*/ 0 w 730"/>
                <a:gd name="T10" fmla="*/ 0 h 155"/>
                <a:gd name="T11" fmla="*/ 730 w 73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0" h="155">
                  <a:moveTo>
                    <a:pt x="0" y="0"/>
                  </a:moveTo>
                  <a:lnTo>
                    <a:pt x="111" y="0"/>
                  </a:lnTo>
                  <a:lnTo>
                    <a:pt x="730" y="15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1" name="Line 29"/>
            <p:cNvSpPr>
              <a:spLocks noChangeShapeType="1"/>
            </p:cNvSpPr>
            <p:nvPr/>
          </p:nvSpPr>
          <p:spPr bwMode="auto">
            <a:xfrm>
              <a:off x="1687513" y="2755900"/>
              <a:ext cx="86360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2" name="Line 30"/>
            <p:cNvSpPr>
              <a:spLocks noChangeShapeType="1"/>
            </p:cNvSpPr>
            <p:nvPr/>
          </p:nvSpPr>
          <p:spPr bwMode="auto">
            <a:xfrm>
              <a:off x="2017713" y="2755900"/>
              <a:ext cx="515937" cy="24765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43" name="Rectangle 31"/>
            <p:cNvSpPr>
              <a:spLocks noChangeArrowheads="1"/>
            </p:cNvSpPr>
            <p:nvPr/>
          </p:nvSpPr>
          <p:spPr bwMode="auto">
            <a:xfrm>
              <a:off x="444500" y="1892300"/>
              <a:ext cx="1169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Zygomatic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44" name="Rectangle 32"/>
            <p:cNvSpPr>
              <a:spLocks noChangeArrowheads="1"/>
            </p:cNvSpPr>
            <p:nvPr/>
          </p:nvSpPr>
          <p:spPr bwMode="auto">
            <a:xfrm>
              <a:off x="6978650" y="1690688"/>
              <a:ext cx="19558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Palatine process of maxilla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45" name="Rectangle 33"/>
            <p:cNvSpPr>
              <a:spLocks noChangeArrowheads="1"/>
            </p:cNvSpPr>
            <p:nvPr/>
          </p:nvSpPr>
          <p:spPr bwMode="auto">
            <a:xfrm>
              <a:off x="6978650" y="2317750"/>
              <a:ext cx="9921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Palatine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46" name="Rectangle 34"/>
            <p:cNvSpPr>
              <a:spLocks noChangeArrowheads="1"/>
            </p:cNvSpPr>
            <p:nvPr/>
          </p:nvSpPr>
          <p:spPr bwMode="auto">
            <a:xfrm>
              <a:off x="6978650" y="5707063"/>
              <a:ext cx="105251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Occipital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47" name="Rectangle 35"/>
            <p:cNvSpPr>
              <a:spLocks noChangeArrowheads="1"/>
            </p:cNvSpPr>
            <p:nvPr/>
          </p:nvSpPr>
          <p:spPr bwMode="auto">
            <a:xfrm>
              <a:off x="6978650" y="4719638"/>
              <a:ext cx="13208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Foramen magnum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48" name="Rectangle 36"/>
            <p:cNvSpPr>
              <a:spLocks noChangeArrowheads="1"/>
            </p:cNvSpPr>
            <p:nvPr/>
          </p:nvSpPr>
          <p:spPr bwMode="auto">
            <a:xfrm>
              <a:off x="6978650" y="5005388"/>
              <a:ext cx="12382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Lambdoid suture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49" name="Rectangle 37"/>
            <p:cNvSpPr>
              <a:spLocks noChangeArrowheads="1"/>
            </p:cNvSpPr>
            <p:nvPr/>
          </p:nvSpPr>
          <p:spPr bwMode="auto">
            <a:xfrm>
              <a:off x="444500" y="2657475"/>
              <a:ext cx="11255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Zygomatic arch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50" name="Rectangle 38"/>
            <p:cNvSpPr>
              <a:spLocks noChangeArrowheads="1"/>
            </p:cNvSpPr>
            <p:nvPr/>
          </p:nvSpPr>
          <p:spPr bwMode="auto">
            <a:xfrm>
              <a:off x="444500" y="3316288"/>
              <a:ext cx="12541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Mandibular fossa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51" name="Rectangle 39"/>
            <p:cNvSpPr>
              <a:spLocks noChangeArrowheads="1"/>
            </p:cNvSpPr>
            <p:nvPr/>
          </p:nvSpPr>
          <p:spPr bwMode="auto">
            <a:xfrm>
              <a:off x="444500" y="3616325"/>
              <a:ext cx="11350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Styloid process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52" name="Rectangle 40"/>
            <p:cNvSpPr>
              <a:spLocks noChangeArrowheads="1"/>
            </p:cNvSpPr>
            <p:nvPr/>
          </p:nvSpPr>
          <p:spPr bwMode="auto">
            <a:xfrm>
              <a:off x="444500" y="4570413"/>
              <a:ext cx="12636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Occipital condyle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53" name="Rectangle 41"/>
            <p:cNvSpPr>
              <a:spLocks noChangeArrowheads="1"/>
            </p:cNvSpPr>
            <p:nvPr/>
          </p:nvSpPr>
          <p:spPr bwMode="auto">
            <a:xfrm>
              <a:off x="444500" y="3865563"/>
              <a:ext cx="183515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External acoustic meatus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54" name="Rectangle 42"/>
            <p:cNvSpPr>
              <a:spLocks noChangeArrowheads="1"/>
            </p:cNvSpPr>
            <p:nvPr/>
          </p:nvSpPr>
          <p:spPr bwMode="auto">
            <a:xfrm>
              <a:off x="444500" y="2411413"/>
              <a:ext cx="11049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Sphenoid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55" name="Rectangle 43"/>
            <p:cNvSpPr>
              <a:spLocks noChangeArrowheads="1"/>
            </p:cNvSpPr>
            <p:nvPr/>
          </p:nvSpPr>
          <p:spPr bwMode="auto">
            <a:xfrm>
              <a:off x="444500" y="2986088"/>
              <a:ext cx="88106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 err="1">
                  <a:solidFill>
                    <a:srgbClr val="000000"/>
                  </a:solidFill>
                  <a:latin typeface="Arial" charset="0"/>
                </a:rPr>
                <a:t>Vomer</a:t>
              </a:r>
              <a:r>
                <a:rPr lang="en-US" sz="1200" b="1" dirty="0">
                  <a:solidFill>
                    <a:srgbClr val="000000"/>
                  </a:solidFill>
                  <a:latin typeface="Arial" charset="0"/>
                </a:rPr>
                <a:t> bone</a:t>
              </a:r>
              <a:endParaRPr lang="en-US" b="1" dirty="0">
                <a:latin typeface="Arial" charset="0"/>
              </a:endParaRPr>
            </a:p>
          </p:txBody>
        </p:sp>
        <p:sp>
          <p:nvSpPr>
            <p:cNvPr id="64556" name="Rectangle 44"/>
            <p:cNvSpPr>
              <a:spLocks noChangeArrowheads="1"/>
            </p:cNvSpPr>
            <p:nvPr/>
          </p:nvSpPr>
          <p:spPr bwMode="auto">
            <a:xfrm>
              <a:off x="444500" y="5203825"/>
              <a:ext cx="10937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Temporal bone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64558" name="Rectangle 46"/>
            <p:cNvSpPr>
              <a:spLocks noChangeArrowheads="1"/>
            </p:cNvSpPr>
            <p:nvPr/>
          </p:nvSpPr>
          <p:spPr bwMode="auto">
            <a:xfrm>
              <a:off x="444500" y="2189163"/>
              <a:ext cx="925513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Frontal bone</a:t>
              </a:r>
              <a:endParaRPr lang="en-US" b="1">
                <a:latin typeface="Arial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04800" y="18288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28600" y="21336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04800" y="2438400"/>
            <a:ext cx="1219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81000" y="25908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8600" y="29718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1000" y="32766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1000" y="35052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28600" y="3886200"/>
            <a:ext cx="2057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28600" y="44958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0" y="51816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58000" y="16002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58000" y="22860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58000" y="45720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858000" y="48768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858000" y="5486400"/>
            <a:ext cx="2286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/>
          <p:nvPr/>
        </p:nvGrpSpPr>
        <p:grpSpPr>
          <a:xfrm>
            <a:off x="148682" y="2061116"/>
            <a:ext cx="8915400" cy="3335338"/>
            <a:chOff x="141288" y="1755775"/>
            <a:chExt cx="8915400" cy="3335338"/>
          </a:xfrm>
        </p:grpSpPr>
        <p:pic>
          <p:nvPicPr>
            <p:cNvPr id="86019" name="Picture 3" descr="shi25707_07_2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6275" y="1755775"/>
              <a:ext cx="7934325" cy="333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1" name="Freeform 5"/>
            <p:cNvSpPr>
              <a:spLocks/>
            </p:cNvSpPr>
            <p:nvPr/>
          </p:nvSpPr>
          <p:spPr bwMode="auto">
            <a:xfrm>
              <a:off x="1831975" y="4640263"/>
              <a:ext cx="1489075" cy="276225"/>
            </a:xfrm>
            <a:custGeom>
              <a:avLst/>
              <a:gdLst>
                <a:gd name="T0" fmla="*/ 0 w 824"/>
                <a:gd name="T1" fmla="*/ 0 h 153"/>
                <a:gd name="T2" fmla="*/ 2147483647 w 824"/>
                <a:gd name="T3" fmla="*/ 2147483647 h 153"/>
                <a:gd name="T4" fmla="*/ 2147483647 w 824"/>
                <a:gd name="T5" fmla="*/ 2147483647 h 153"/>
                <a:gd name="T6" fmla="*/ 0 60000 65536"/>
                <a:gd name="T7" fmla="*/ 0 60000 65536"/>
                <a:gd name="T8" fmla="*/ 0 60000 65536"/>
                <a:gd name="T9" fmla="*/ 0 w 824"/>
                <a:gd name="T10" fmla="*/ 0 h 153"/>
                <a:gd name="T11" fmla="*/ 824 w 824"/>
                <a:gd name="T12" fmla="*/ 153 h 1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4" h="153">
                  <a:moveTo>
                    <a:pt x="0" y="0"/>
                  </a:moveTo>
                  <a:lnTo>
                    <a:pt x="596" y="153"/>
                  </a:lnTo>
                  <a:lnTo>
                    <a:pt x="824" y="15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2" name="Freeform 6"/>
            <p:cNvSpPr>
              <a:spLocks/>
            </p:cNvSpPr>
            <p:nvPr/>
          </p:nvSpPr>
          <p:spPr bwMode="auto">
            <a:xfrm>
              <a:off x="4476750" y="3784600"/>
              <a:ext cx="1455738" cy="1131888"/>
            </a:xfrm>
            <a:custGeom>
              <a:avLst/>
              <a:gdLst>
                <a:gd name="T0" fmla="*/ 2147483647 w 805"/>
                <a:gd name="T1" fmla="*/ 0 h 626"/>
                <a:gd name="T2" fmla="*/ 2147483647 w 805"/>
                <a:gd name="T3" fmla="*/ 2147483647 h 626"/>
                <a:gd name="T4" fmla="*/ 0 w 805"/>
                <a:gd name="T5" fmla="*/ 2147483647 h 626"/>
                <a:gd name="T6" fmla="*/ 0 60000 65536"/>
                <a:gd name="T7" fmla="*/ 0 60000 65536"/>
                <a:gd name="T8" fmla="*/ 0 60000 65536"/>
                <a:gd name="T9" fmla="*/ 0 w 805"/>
                <a:gd name="T10" fmla="*/ 0 h 626"/>
                <a:gd name="T11" fmla="*/ 805 w 805"/>
                <a:gd name="T12" fmla="*/ 626 h 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05" h="626">
                  <a:moveTo>
                    <a:pt x="805" y="0"/>
                  </a:moveTo>
                  <a:lnTo>
                    <a:pt x="189" y="626"/>
                  </a:lnTo>
                  <a:lnTo>
                    <a:pt x="0" y="62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5" name="Line 9"/>
            <p:cNvSpPr>
              <a:spLocks noChangeShapeType="1"/>
            </p:cNvSpPr>
            <p:nvPr/>
          </p:nvSpPr>
          <p:spPr bwMode="auto">
            <a:xfrm>
              <a:off x="7707313" y="4200525"/>
              <a:ext cx="6413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6" name="Line 10"/>
            <p:cNvSpPr>
              <a:spLocks noChangeShapeType="1"/>
            </p:cNvSpPr>
            <p:nvPr/>
          </p:nvSpPr>
          <p:spPr bwMode="auto">
            <a:xfrm flipH="1">
              <a:off x="6354763" y="1989138"/>
              <a:ext cx="94932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7" name="Freeform 11"/>
            <p:cNvSpPr>
              <a:spLocks/>
            </p:cNvSpPr>
            <p:nvPr/>
          </p:nvSpPr>
          <p:spPr bwMode="auto">
            <a:xfrm>
              <a:off x="6478588" y="2247900"/>
              <a:ext cx="1643062" cy="280988"/>
            </a:xfrm>
            <a:custGeom>
              <a:avLst/>
              <a:gdLst>
                <a:gd name="T0" fmla="*/ 2147483647 w 909"/>
                <a:gd name="T1" fmla="*/ 0 h 155"/>
                <a:gd name="T2" fmla="*/ 2147483647 w 909"/>
                <a:gd name="T3" fmla="*/ 2147483647 h 155"/>
                <a:gd name="T4" fmla="*/ 0 w 909"/>
                <a:gd name="T5" fmla="*/ 2147483647 h 155"/>
                <a:gd name="T6" fmla="*/ 0 60000 65536"/>
                <a:gd name="T7" fmla="*/ 0 60000 65536"/>
                <a:gd name="T8" fmla="*/ 0 60000 65536"/>
                <a:gd name="T9" fmla="*/ 0 w 909"/>
                <a:gd name="T10" fmla="*/ 0 h 155"/>
                <a:gd name="T11" fmla="*/ 909 w 909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9" h="155">
                  <a:moveTo>
                    <a:pt x="909" y="0"/>
                  </a:moveTo>
                  <a:lnTo>
                    <a:pt x="148" y="155"/>
                  </a:lnTo>
                  <a:lnTo>
                    <a:pt x="0" y="15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8" name="Freeform 12"/>
            <p:cNvSpPr>
              <a:spLocks/>
            </p:cNvSpPr>
            <p:nvPr/>
          </p:nvSpPr>
          <p:spPr bwMode="auto">
            <a:xfrm>
              <a:off x="4164013" y="2516188"/>
              <a:ext cx="892175" cy="101600"/>
            </a:xfrm>
            <a:custGeom>
              <a:avLst/>
              <a:gdLst>
                <a:gd name="T0" fmla="*/ 0 w 493"/>
                <a:gd name="T1" fmla="*/ 2147483647 h 56"/>
                <a:gd name="T2" fmla="*/ 2147483647 w 493"/>
                <a:gd name="T3" fmla="*/ 0 h 56"/>
                <a:gd name="T4" fmla="*/ 2147483647 w 493"/>
                <a:gd name="T5" fmla="*/ 0 h 56"/>
                <a:gd name="T6" fmla="*/ 0 60000 65536"/>
                <a:gd name="T7" fmla="*/ 0 60000 65536"/>
                <a:gd name="T8" fmla="*/ 0 60000 65536"/>
                <a:gd name="T9" fmla="*/ 0 w 493"/>
                <a:gd name="T10" fmla="*/ 0 h 56"/>
                <a:gd name="T11" fmla="*/ 493 w 493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3" h="56">
                  <a:moveTo>
                    <a:pt x="0" y="56"/>
                  </a:moveTo>
                  <a:lnTo>
                    <a:pt x="370" y="0"/>
                  </a:lnTo>
                  <a:lnTo>
                    <a:pt x="49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29" name="Line 13"/>
            <p:cNvSpPr>
              <a:spLocks noChangeShapeType="1"/>
            </p:cNvSpPr>
            <p:nvPr/>
          </p:nvSpPr>
          <p:spPr bwMode="auto">
            <a:xfrm>
              <a:off x="3560763" y="3603625"/>
              <a:ext cx="62865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1" name="Freeform 15"/>
            <p:cNvSpPr>
              <a:spLocks/>
            </p:cNvSpPr>
            <p:nvPr/>
          </p:nvSpPr>
          <p:spPr bwMode="auto">
            <a:xfrm>
              <a:off x="827088" y="1928813"/>
              <a:ext cx="1033462" cy="138112"/>
            </a:xfrm>
            <a:custGeom>
              <a:avLst/>
              <a:gdLst>
                <a:gd name="T0" fmla="*/ 2147483647 w 572"/>
                <a:gd name="T1" fmla="*/ 2147483647 h 76"/>
                <a:gd name="T2" fmla="*/ 2147483647 w 572"/>
                <a:gd name="T3" fmla="*/ 0 h 76"/>
                <a:gd name="T4" fmla="*/ 0 w 572"/>
                <a:gd name="T5" fmla="*/ 0 h 76"/>
                <a:gd name="T6" fmla="*/ 0 60000 65536"/>
                <a:gd name="T7" fmla="*/ 0 60000 65536"/>
                <a:gd name="T8" fmla="*/ 0 60000 65536"/>
                <a:gd name="T9" fmla="*/ 0 w 572"/>
                <a:gd name="T10" fmla="*/ 0 h 76"/>
                <a:gd name="T11" fmla="*/ 572 w 572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2" h="76">
                  <a:moveTo>
                    <a:pt x="572" y="76"/>
                  </a:moveTo>
                  <a:lnTo>
                    <a:pt x="33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2" name="Rectangle 16"/>
            <p:cNvSpPr>
              <a:spLocks noChangeArrowheads="1"/>
            </p:cNvSpPr>
            <p:nvPr/>
          </p:nvSpPr>
          <p:spPr bwMode="auto">
            <a:xfrm>
              <a:off x="141288" y="1833563"/>
              <a:ext cx="565150" cy="30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Coronoid</a:t>
              </a:r>
            </a:p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process</a:t>
              </a:r>
            </a:p>
          </p:txBody>
        </p:sp>
        <p:sp>
          <p:nvSpPr>
            <p:cNvPr id="86033" name="Freeform 17"/>
            <p:cNvSpPr>
              <a:spLocks/>
            </p:cNvSpPr>
            <p:nvPr/>
          </p:nvSpPr>
          <p:spPr bwMode="auto">
            <a:xfrm>
              <a:off x="2552700" y="2278063"/>
              <a:ext cx="712788" cy="600075"/>
            </a:xfrm>
            <a:custGeom>
              <a:avLst/>
              <a:gdLst>
                <a:gd name="T0" fmla="*/ 0 w 394"/>
                <a:gd name="T1" fmla="*/ 2147483647 h 331"/>
                <a:gd name="T2" fmla="*/ 2147483647 w 394"/>
                <a:gd name="T3" fmla="*/ 0 h 331"/>
                <a:gd name="T4" fmla="*/ 2147483647 w 394"/>
                <a:gd name="T5" fmla="*/ 0 h 331"/>
                <a:gd name="T6" fmla="*/ 2147483647 w 394"/>
                <a:gd name="T7" fmla="*/ 0 h 3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4"/>
                <a:gd name="T13" fmla="*/ 0 h 331"/>
                <a:gd name="T14" fmla="*/ 394 w 394"/>
                <a:gd name="T15" fmla="*/ 331 h 3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4" h="331">
                  <a:moveTo>
                    <a:pt x="0" y="331"/>
                  </a:moveTo>
                  <a:lnTo>
                    <a:pt x="285" y="0"/>
                  </a:lnTo>
                  <a:lnTo>
                    <a:pt x="39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34" name="Rectangle 18"/>
            <p:cNvSpPr>
              <a:spLocks noChangeArrowheads="1"/>
            </p:cNvSpPr>
            <p:nvPr/>
          </p:nvSpPr>
          <p:spPr bwMode="auto">
            <a:xfrm>
              <a:off x="3354388" y="2184400"/>
              <a:ext cx="676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Mandibular</a:t>
              </a:r>
            </a:p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foramen</a:t>
              </a:r>
            </a:p>
          </p:txBody>
        </p:sp>
        <p:sp>
          <p:nvSpPr>
            <p:cNvPr id="86035" name="Rectangle 19"/>
            <p:cNvSpPr>
              <a:spLocks noChangeArrowheads="1"/>
            </p:cNvSpPr>
            <p:nvPr/>
          </p:nvSpPr>
          <p:spPr bwMode="auto">
            <a:xfrm>
              <a:off x="5168900" y="2419350"/>
              <a:ext cx="11890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Mandibular condyle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86036" name="Rectangle 20"/>
            <p:cNvSpPr>
              <a:spLocks noChangeArrowheads="1"/>
            </p:cNvSpPr>
            <p:nvPr/>
          </p:nvSpPr>
          <p:spPr bwMode="auto">
            <a:xfrm>
              <a:off x="4259263" y="3506788"/>
              <a:ext cx="4222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Ramus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86038" name="Rectangle 22"/>
            <p:cNvSpPr>
              <a:spLocks noChangeArrowheads="1"/>
            </p:cNvSpPr>
            <p:nvPr/>
          </p:nvSpPr>
          <p:spPr bwMode="auto">
            <a:xfrm>
              <a:off x="3432175" y="4829175"/>
              <a:ext cx="9366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Mental foramen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86042" name="Rectangle 26"/>
            <p:cNvSpPr>
              <a:spLocks noChangeArrowheads="1"/>
            </p:cNvSpPr>
            <p:nvPr/>
          </p:nvSpPr>
          <p:spPr bwMode="auto">
            <a:xfrm>
              <a:off x="8380413" y="4114800"/>
              <a:ext cx="676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Mandibular</a:t>
              </a:r>
            </a:p>
            <a:p>
              <a:pPr algn="l"/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foramen</a:t>
              </a:r>
            </a:p>
          </p:txBody>
        </p:sp>
        <p:sp>
          <p:nvSpPr>
            <p:cNvPr id="86043" name="Rectangle 27"/>
            <p:cNvSpPr>
              <a:spLocks noChangeArrowheads="1"/>
            </p:cNvSpPr>
            <p:nvPr/>
          </p:nvSpPr>
          <p:spPr bwMode="auto">
            <a:xfrm>
              <a:off x="5146675" y="1895475"/>
              <a:ext cx="1084263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Coronoid process</a:t>
              </a:r>
              <a:endParaRPr lang="en-US" sz="1000" b="1">
                <a:latin typeface="Arial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21336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76600" y="24384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191000" y="37338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50292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29200" y="21336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181600" y="25908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305800" y="44196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514600" y="0"/>
            <a:ext cx="4249737" cy="6858000"/>
            <a:chOff x="2769993" y="0"/>
            <a:chExt cx="3994344" cy="6642644"/>
          </a:xfrm>
        </p:grpSpPr>
        <p:pic>
          <p:nvPicPr>
            <p:cNvPr id="95235" name="Picture 3" descr="shi25707_07_3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69993" y="0"/>
              <a:ext cx="3529214" cy="664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41" name="Rectangle 9"/>
            <p:cNvSpPr>
              <a:spLocks noChangeArrowheads="1"/>
            </p:cNvSpPr>
            <p:nvPr/>
          </p:nvSpPr>
          <p:spPr bwMode="auto">
            <a:xfrm>
              <a:off x="6260164" y="4664057"/>
              <a:ext cx="497383" cy="26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Lumbar</a:t>
              </a:r>
            </a:p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vertebrae</a:t>
              </a:r>
            </a:p>
          </p:txBody>
        </p:sp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6260164" y="2634123"/>
              <a:ext cx="497383" cy="26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Thoracic</a:t>
              </a:r>
            </a:p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vertebrae</a:t>
              </a:r>
            </a:p>
          </p:txBody>
        </p:sp>
        <p:sp>
          <p:nvSpPr>
            <p:cNvPr id="95243" name="Rectangle 11"/>
            <p:cNvSpPr>
              <a:spLocks noChangeArrowheads="1"/>
            </p:cNvSpPr>
            <p:nvPr/>
          </p:nvSpPr>
          <p:spPr bwMode="auto">
            <a:xfrm>
              <a:off x="6268651" y="556264"/>
              <a:ext cx="495686" cy="26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Cervical</a:t>
              </a:r>
            </a:p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vertebrae</a:t>
              </a:r>
            </a:p>
          </p:txBody>
        </p:sp>
        <p:sp>
          <p:nvSpPr>
            <p:cNvPr id="95245" name="Rectangle 13"/>
            <p:cNvSpPr>
              <a:spLocks noChangeArrowheads="1"/>
            </p:cNvSpPr>
            <p:nvPr/>
          </p:nvSpPr>
          <p:spPr bwMode="auto">
            <a:xfrm>
              <a:off x="4206124" y="949928"/>
              <a:ext cx="561890" cy="265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Vertebra</a:t>
              </a:r>
            </a:p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prominens</a:t>
              </a:r>
            </a:p>
          </p:txBody>
        </p: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4206124" y="3731245"/>
              <a:ext cx="704484" cy="265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Intervertebral</a:t>
              </a:r>
            </a:p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discs</a:t>
              </a:r>
            </a:p>
          </p:txBody>
        </p:sp>
        <p:sp>
          <p:nvSpPr>
            <p:cNvPr id="95248" name="Rectangle 16"/>
            <p:cNvSpPr>
              <a:spLocks noChangeArrowheads="1"/>
            </p:cNvSpPr>
            <p:nvPr/>
          </p:nvSpPr>
          <p:spPr bwMode="auto">
            <a:xfrm>
              <a:off x="4206124" y="4508303"/>
              <a:ext cx="704484" cy="265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Intervertebral</a:t>
              </a:r>
            </a:p>
            <a:p>
              <a:pPr algn="l"/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foramina</a:t>
              </a:r>
            </a:p>
          </p:txBody>
        </p:sp>
        <p:sp>
          <p:nvSpPr>
            <p:cNvPr id="95249" name="Rectangle 17"/>
            <p:cNvSpPr>
              <a:spLocks noChangeArrowheads="1"/>
            </p:cNvSpPr>
            <p:nvPr/>
          </p:nvSpPr>
          <p:spPr bwMode="auto">
            <a:xfrm>
              <a:off x="4206124" y="5636235"/>
              <a:ext cx="404018" cy="133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Sacrum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95250" name="Rectangle 18"/>
            <p:cNvSpPr>
              <a:spLocks noChangeArrowheads="1"/>
            </p:cNvSpPr>
            <p:nvPr/>
          </p:nvSpPr>
          <p:spPr bwMode="auto">
            <a:xfrm>
              <a:off x="4206124" y="6368791"/>
              <a:ext cx="392134" cy="131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1">
                  <a:solidFill>
                    <a:srgbClr val="000000"/>
                  </a:solidFill>
                  <a:latin typeface="Arial" charset="0"/>
                </a:rPr>
                <a:t>Coccyx</a:t>
              </a:r>
              <a:endParaRPr lang="en-US" sz="800" b="1">
                <a:latin typeface="Arial" charset="0"/>
              </a:endParaRPr>
            </a:p>
          </p:txBody>
        </p:sp>
        <p:sp>
          <p:nvSpPr>
            <p:cNvPr id="95253" name="Freeform 21"/>
            <p:cNvSpPr>
              <a:spLocks/>
            </p:cNvSpPr>
            <p:nvPr/>
          </p:nvSpPr>
          <p:spPr bwMode="auto">
            <a:xfrm>
              <a:off x="5723737" y="49636"/>
              <a:ext cx="387042" cy="1124508"/>
            </a:xfrm>
            <a:custGeom>
              <a:avLst/>
              <a:gdLst>
                <a:gd name="T0" fmla="*/ 0 w 198"/>
                <a:gd name="T1" fmla="*/ 2147483647 h 569"/>
                <a:gd name="T2" fmla="*/ 2147483647 w 198"/>
                <a:gd name="T3" fmla="*/ 2147483647 h 569"/>
                <a:gd name="T4" fmla="*/ 2147483647 w 198"/>
                <a:gd name="T5" fmla="*/ 0 h 569"/>
                <a:gd name="T6" fmla="*/ 2147483647 w 198"/>
                <a:gd name="T7" fmla="*/ 0 h 5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569"/>
                <a:gd name="T14" fmla="*/ 198 w 198"/>
                <a:gd name="T15" fmla="*/ 569 h 5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569">
                  <a:moveTo>
                    <a:pt x="0" y="569"/>
                  </a:moveTo>
                  <a:lnTo>
                    <a:pt x="198" y="569"/>
                  </a:lnTo>
                  <a:lnTo>
                    <a:pt x="198" y="0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4" name="Line 22"/>
            <p:cNvSpPr>
              <a:spLocks noChangeShapeType="1"/>
            </p:cNvSpPr>
            <p:nvPr/>
          </p:nvSpPr>
          <p:spPr bwMode="auto">
            <a:xfrm>
              <a:off x="6110779" y="609323"/>
              <a:ext cx="79785" cy="17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5" name="Freeform 23"/>
            <p:cNvSpPr>
              <a:spLocks/>
            </p:cNvSpPr>
            <p:nvPr/>
          </p:nvSpPr>
          <p:spPr bwMode="auto">
            <a:xfrm>
              <a:off x="5742409" y="4217334"/>
              <a:ext cx="368370" cy="1020102"/>
            </a:xfrm>
            <a:custGeom>
              <a:avLst/>
              <a:gdLst>
                <a:gd name="T0" fmla="*/ 2147483647 w 188"/>
                <a:gd name="T1" fmla="*/ 2147483647 h 516"/>
                <a:gd name="T2" fmla="*/ 2147483647 w 188"/>
                <a:gd name="T3" fmla="*/ 2147483647 h 516"/>
                <a:gd name="T4" fmla="*/ 2147483647 w 188"/>
                <a:gd name="T5" fmla="*/ 0 h 516"/>
                <a:gd name="T6" fmla="*/ 0 w 188"/>
                <a:gd name="T7" fmla="*/ 0 h 5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"/>
                <a:gd name="T13" fmla="*/ 0 h 516"/>
                <a:gd name="T14" fmla="*/ 188 w 188"/>
                <a:gd name="T15" fmla="*/ 516 h 5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" h="516">
                  <a:moveTo>
                    <a:pt x="23" y="516"/>
                  </a:moveTo>
                  <a:lnTo>
                    <a:pt x="188" y="516"/>
                  </a:lnTo>
                  <a:lnTo>
                    <a:pt x="188" y="0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6110779" y="4723962"/>
              <a:ext cx="79785" cy="17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7" name="Freeform 25"/>
            <p:cNvSpPr>
              <a:spLocks/>
            </p:cNvSpPr>
            <p:nvPr/>
          </p:nvSpPr>
          <p:spPr bwMode="auto">
            <a:xfrm>
              <a:off x="5645649" y="1213511"/>
              <a:ext cx="465130" cy="2931937"/>
            </a:xfrm>
            <a:custGeom>
              <a:avLst/>
              <a:gdLst>
                <a:gd name="T0" fmla="*/ 0 w 238"/>
                <a:gd name="T1" fmla="*/ 2147483647 h 1483"/>
                <a:gd name="T2" fmla="*/ 2147483647 w 238"/>
                <a:gd name="T3" fmla="*/ 2147483647 h 1483"/>
                <a:gd name="T4" fmla="*/ 2147483647 w 238"/>
                <a:gd name="T5" fmla="*/ 0 h 1483"/>
                <a:gd name="T6" fmla="*/ 2147483647 w 238"/>
                <a:gd name="T7" fmla="*/ 0 h 14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8"/>
                <a:gd name="T13" fmla="*/ 0 h 1483"/>
                <a:gd name="T14" fmla="*/ 238 w 238"/>
                <a:gd name="T15" fmla="*/ 1483 h 14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8" h="1483">
                  <a:moveTo>
                    <a:pt x="0" y="1483"/>
                  </a:moveTo>
                  <a:lnTo>
                    <a:pt x="238" y="1483"/>
                  </a:lnTo>
                  <a:lnTo>
                    <a:pt x="238" y="0"/>
                  </a:lnTo>
                  <a:lnTo>
                    <a:pt x="13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58" name="Line 26"/>
            <p:cNvSpPr>
              <a:spLocks noChangeShapeType="1"/>
            </p:cNvSpPr>
            <p:nvPr/>
          </p:nvSpPr>
          <p:spPr bwMode="auto">
            <a:xfrm>
              <a:off x="6110779" y="2678624"/>
              <a:ext cx="79785" cy="171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5" name="Freeform 33"/>
            <p:cNvSpPr>
              <a:spLocks/>
            </p:cNvSpPr>
            <p:nvPr/>
          </p:nvSpPr>
          <p:spPr bwMode="auto">
            <a:xfrm>
              <a:off x="3279259" y="1009832"/>
              <a:ext cx="908191" cy="236198"/>
            </a:xfrm>
            <a:custGeom>
              <a:avLst/>
              <a:gdLst>
                <a:gd name="T0" fmla="*/ 0 w 464"/>
                <a:gd name="T1" fmla="*/ 2147483647 h 119"/>
                <a:gd name="T2" fmla="*/ 2147483647 w 464"/>
                <a:gd name="T3" fmla="*/ 0 h 119"/>
                <a:gd name="T4" fmla="*/ 2147483647 w 464"/>
                <a:gd name="T5" fmla="*/ 0 h 119"/>
                <a:gd name="T6" fmla="*/ 0 60000 65536"/>
                <a:gd name="T7" fmla="*/ 0 60000 65536"/>
                <a:gd name="T8" fmla="*/ 0 60000 65536"/>
                <a:gd name="T9" fmla="*/ 0 w 464"/>
                <a:gd name="T10" fmla="*/ 0 h 119"/>
                <a:gd name="T11" fmla="*/ 464 w 464"/>
                <a:gd name="T12" fmla="*/ 119 h 1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4" h="119">
                  <a:moveTo>
                    <a:pt x="0" y="119"/>
                  </a:moveTo>
                  <a:lnTo>
                    <a:pt x="356" y="0"/>
                  </a:lnTo>
                  <a:lnTo>
                    <a:pt x="464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6" name="Line 34"/>
            <p:cNvSpPr>
              <a:spLocks noChangeShapeType="1"/>
            </p:cNvSpPr>
            <p:nvPr/>
          </p:nvSpPr>
          <p:spPr bwMode="auto">
            <a:xfrm>
              <a:off x="3671394" y="3796285"/>
              <a:ext cx="516056" cy="17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8" name="Line 36"/>
            <p:cNvSpPr>
              <a:spLocks noChangeShapeType="1"/>
            </p:cNvSpPr>
            <p:nvPr/>
          </p:nvSpPr>
          <p:spPr bwMode="auto">
            <a:xfrm>
              <a:off x="3494848" y="3560087"/>
              <a:ext cx="526242" cy="23619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69" name="Line 37"/>
            <p:cNvSpPr>
              <a:spLocks noChangeShapeType="1"/>
            </p:cNvSpPr>
            <p:nvPr/>
          </p:nvSpPr>
          <p:spPr bwMode="auto">
            <a:xfrm>
              <a:off x="3637442" y="4576766"/>
              <a:ext cx="550008" cy="17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0" name="Line 38"/>
            <p:cNvSpPr>
              <a:spLocks noChangeShapeType="1"/>
            </p:cNvSpPr>
            <p:nvPr/>
          </p:nvSpPr>
          <p:spPr bwMode="auto">
            <a:xfrm>
              <a:off x="3654418" y="5699563"/>
              <a:ext cx="533032" cy="17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1" name="Line 39"/>
            <p:cNvSpPr>
              <a:spLocks noChangeShapeType="1"/>
            </p:cNvSpPr>
            <p:nvPr/>
          </p:nvSpPr>
          <p:spPr bwMode="auto">
            <a:xfrm>
              <a:off x="3617072" y="6433831"/>
              <a:ext cx="570378" cy="171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2" name="Line 40"/>
            <p:cNvSpPr>
              <a:spLocks noChangeShapeType="1"/>
            </p:cNvSpPr>
            <p:nvPr/>
          </p:nvSpPr>
          <p:spPr bwMode="auto">
            <a:xfrm>
              <a:off x="4589771" y="6433831"/>
              <a:ext cx="733343" cy="171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3" name="Line 41"/>
            <p:cNvSpPr>
              <a:spLocks noChangeShapeType="1"/>
            </p:cNvSpPr>
            <p:nvPr/>
          </p:nvSpPr>
          <p:spPr bwMode="auto">
            <a:xfrm>
              <a:off x="4589771" y="5699563"/>
              <a:ext cx="453246" cy="17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74" name="Line 42"/>
            <p:cNvSpPr>
              <a:spLocks noChangeShapeType="1"/>
            </p:cNvSpPr>
            <p:nvPr/>
          </p:nvSpPr>
          <p:spPr bwMode="auto">
            <a:xfrm>
              <a:off x="3559355" y="4323452"/>
              <a:ext cx="560193" cy="25331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038600" y="9906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62400" y="36576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038600" y="46482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962400" y="5791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962400" y="6553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172200" y="381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172200" y="26670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172200" y="4724400"/>
            <a:ext cx="76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473</Words>
  <Application>Microsoft Office PowerPoint</Application>
  <PresentationFormat>On-screen Show (4:3)</PresentationFormat>
  <Paragraphs>339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Anatomy and Physiology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NHSD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and Physiology</dc:title>
  <dc:creator>NHSD</dc:creator>
  <cp:lastModifiedBy>NHSD</cp:lastModifiedBy>
  <cp:revision>34</cp:revision>
  <dcterms:created xsi:type="dcterms:W3CDTF">2011-11-09T19:51:48Z</dcterms:created>
  <dcterms:modified xsi:type="dcterms:W3CDTF">2011-11-21T18:09:14Z</dcterms:modified>
</cp:coreProperties>
</file>